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1"/>
  </p:notesMasterIdLst>
  <p:sldIdLst>
    <p:sldId id="256" r:id="rId2"/>
    <p:sldId id="270" r:id="rId3"/>
    <p:sldId id="257" r:id="rId4"/>
    <p:sldId id="258" r:id="rId5"/>
    <p:sldId id="277" r:id="rId6"/>
    <p:sldId id="284" r:id="rId7"/>
    <p:sldId id="285" r:id="rId8"/>
    <p:sldId id="259" r:id="rId9"/>
    <p:sldId id="260" r:id="rId10"/>
    <p:sldId id="287" r:id="rId11"/>
    <p:sldId id="280" r:id="rId12"/>
    <p:sldId id="266" r:id="rId13"/>
    <p:sldId id="272" r:id="rId14"/>
    <p:sldId id="273" r:id="rId15"/>
    <p:sldId id="275" r:id="rId16"/>
    <p:sldId id="274" r:id="rId17"/>
    <p:sldId id="276" r:id="rId18"/>
    <p:sldId id="267" r:id="rId19"/>
    <p:sldId id="26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2" autoAdjust="0"/>
    <p:restoredTop sz="94660"/>
  </p:normalViewPr>
  <p:slideViewPr>
    <p:cSldViewPr snapToGrid="0">
      <p:cViewPr varScale="1">
        <p:scale>
          <a:sx n="90" d="100"/>
          <a:sy n="90" d="100"/>
        </p:scale>
        <p:origin x="852" y="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8010438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11bcf8f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11bcf8f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11bcf8f64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11bcf8f6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11bcf8f64_0_1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11bcf8f64_0_1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11bcf8f64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11bcf8f64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11bcf8f64_0_1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11bcf8f64_0_1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11bcf8f64_0_1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11bcf8f64_0_1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11bcf8f64_0_1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11bcf8f64_0_1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11bcf8f64_0_1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11bcf8f64_0_1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11bcf8f64_0_1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11bcf8f64_0_1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611bcf8f64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611bcf8f64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611bcf8f6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611bcf8f6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11bcf8f6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11bcf8f6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11bcf8f6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11bcf8f6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11bcf8f64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11bcf8f6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11bcf8f64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11bcf8f6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11bcf8f64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11bcf8f6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11bcf8f64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11bcf8f6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11bcf8f64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11bcf8f6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611bcf8f64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611bcf8f64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hyperlink" Target="https://capstoneguide.com/online-employee-leave-management-system-capstone-project-document/" TargetMode="External"/><Relationship Id="rId5" Type="http://schemas.openxmlformats.org/officeDocument/2006/relationships/hyperlink" Target="https://www.researchgate.net/publication/342815048_EMPLOYEE_LEAVE_MANAGEMENT_SYSTEM"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7582375" y="0"/>
            <a:ext cx="1561625" cy="1809525"/>
          </a:xfrm>
          <a:prstGeom prst="rect">
            <a:avLst/>
          </a:prstGeom>
          <a:noFill/>
          <a:ln>
            <a:noFill/>
          </a:ln>
        </p:spPr>
      </p:pic>
      <p:pic>
        <p:nvPicPr>
          <p:cNvPr id="55" name="Google Shape;55;p13"/>
          <p:cNvPicPr preferRelativeResize="0"/>
          <p:nvPr/>
        </p:nvPicPr>
        <p:blipFill>
          <a:blip r:embed="rId4">
            <a:alphaModFix/>
          </a:blip>
          <a:stretch>
            <a:fillRect/>
          </a:stretch>
        </p:blipFill>
        <p:spPr>
          <a:xfrm>
            <a:off x="0" y="0"/>
            <a:ext cx="1680624" cy="814326"/>
          </a:xfrm>
          <a:prstGeom prst="rect">
            <a:avLst/>
          </a:prstGeom>
          <a:noFill/>
          <a:ln>
            <a:noFill/>
          </a:ln>
        </p:spPr>
      </p:pic>
      <p:sp>
        <p:nvSpPr>
          <p:cNvPr id="56" name="Google Shape;56;p13"/>
          <p:cNvSpPr txBox="1"/>
          <p:nvPr/>
        </p:nvSpPr>
        <p:spPr>
          <a:xfrm>
            <a:off x="2660073" y="263159"/>
            <a:ext cx="3586348" cy="55116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latin typeface="Verdana" pitchFamily="34" charset="0"/>
                <a:ea typeface="Verdana" pitchFamily="34" charset="0"/>
              </a:rPr>
              <a:t>PROJECT PRESENTATION ON</a:t>
            </a:r>
            <a:endParaRPr sz="1600" b="1" dirty="0">
              <a:latin typeface="Verdana" pitchFamily="34" charset="0"/>
              <a:ea typeface="Verdana" pitchFamily="34" charset="0"/>
            </a:endParaRPr>
          </a:p>
        </p:txBody>
      </p:sp>
      <p:sp>
        <p:nvSpPr>
          <p:cNvPr id="58" name="Google Shape;58;p13"/>
          <p:cNvSpPr txBox="1"/>
          <p:nvPr/>
        </p:nvSpPr>
        <p:spPr>
          <a:xfrm>
            <a:off x="2481944" y="4347668"/>
            <a:ext cx="4141618" cy="5693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2400" b="1" dirty="0">
              <a:solidFill>
                <a:schemeClr val="dk1"/>
              </a:solidFill>
              <a:latin typeface="Verdana" pitchFamily="34" charset="0"/>
              <a:ea typeface="Verdana" pitchFamily="34" charset="0"/>
            </a:endParaRPr>
          </a:p>
          <a:p>
            <a:pPr marL="0" lvl="0" indent="0" algn="ctr" rtl="0">
              <a:spcBef>
                <a:spcPts val="0"/>
              </a:spcBef>
              <a:spcAft>
                <a:spcPts val="0"/>
              </a:spcAft>
              <a:buClr>
                <a:schemeClr val="dk1"/>
              </a:buClr>
              <a:buSzPts val="1100"/>
              <a:buFont typeface="Arial"/>
              <a:buNone/>
            </a:pPr>
            <a:r>
              <a:rPr lang="en" sz="1100" b="1" dirty="0">
                <a:solidFill>
                  <a:schemeClr val="dk1"/>
                </a:solidFill>
                <a:latin typeface="Verdana" pitchFamily="34" charset="0"/>
                <a:ea typeface="Verdana" pitchFamily="34" charset="0"/>
              </a:rPr>
              <a:t>DEPARTMENT OF INFORMATION TECHNOLOGY</a:t>
            </a:r>
            <a:endParaRPr sz="1100" b="1" dirty="0">
              <a:latin typeface="Verdana" pitchFamily="34" charset="0"/>
              <a:ea typeface="Verdana" pitchFamily="34" charset="0"/>
            </a:endParaRPr>
          </a:p>
        </p:txBody>
      </p:sp>
      <p:sp>
        <p:nvSpPr>
          <p:cNvPr id="59" name="Google Shape;5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a:t>
            </a:fld>
            <a:endParaRPr b="1"/>
          </a:p>
        </p:txBody>
      </p:sp>
      <p:sp>
        <p:nvSpPr>
          <p:cNvPr id="3" name="TextBox 2">
            <a:extLst>
              <a:ext uri="{FF2B5EF4-FFF2-40B4-BE49-F238E27FC236}">
                <a16:creationId xmlns:a16="http://schemas.microsoft.com/office/drawing/2014/main" id="{C9C22876-678B-4149-AD5E-BEBAEAC50517}"/>
              </a:ext>
            </a:extLst>
          </p:cNvPr>
          <p:cNvSpPr txBox="1"/>
          <p:nvPr/>
        </p:nvSpPr>
        <p:spPr>
          <a:xfrm>
            <a:off x="545802" y="3029812"/>
            <a:ext cx="8847577" cy="1692771"/>
          </a:xfrm>
          <a:prstGeom prst="rect">
            <a:avLst/>
          </a:prstGeom>
          <a:noFill/>
        </p:spPr>
        <p:txBody>
          <a:bodyPr wrap="square" rtlCol="0">
            <a:spAutoFit/>
          </a:bodyPr>
          <a:lstStyle/>
          <a:p>
            <a:pPr marL="342900" indent="-342900">
              <a:buFont typeface="Wingdings" pitchFamily="2" charset="2"/>
              <a:buChar char="Ø"/>
            </a:pPr>
            <a:r>
              <a:rPr lang="en-IN" sz="1600" b="1" dirty="0">
                <a:solidFill>
                  <a:srgbClr val="002060"/>
                </a:solidFill>
                <a:latin typeface="Verdana" pitchFamily="34" charset="0"/>
                <a:ea typeface="Verdana" pitchFamily="34" charset="0"/>
                <a:cs typeface="Aparajita" panose="02020603050405020304" pitchFamily="18" charset="0"/>
              </a:rPr>
              <a:t>TU4S2122006  / A-72 /RACHIT PATIL</a:t>
            </a:r>
            <a:endParaRPr lang="en-IN" sz="800" b="1" dirty="0">
              <a:solidFill>
                <a:srgbClr val="002060"/>
              </a:solidFill>
              <a:latin typeface="Verdana" pitchFamily="34" charset="0"/>
              <a:ea typeface="Verdana" pitchFamily="34" charset="0"/>
              <a:cs typeface="Aparajita" panose="02020603050405020304" pitchFamily="18" charset="0"/>
            </a:endParaRPr>
          </a:p>
          <a:p>
            <a:endParaRPr lang="en-IN" sz="600" b="1" dirty="0">
              <a:solidFill>
                <a:srgbClr val="002060"/>
              </a:solidFill>
              <a:latin typeface="Verdana" pitchFamily="34" charset="0"/>
              <a:ea typeface="Verdana" pitchFamily="34" charset="0"/>
              <a:cs typeface="Aparajita" panose="02020603050405020304" pitchFamily="18" charset="0"/>
            </a:endParaRPr>
          </a:p>
          <a:p>
            <a:endParaRPr lang="en-IN" sz="600" b="1" dirty="0">
              <a:solidFill>
                <a:srgbClr val="002060"/>
              </a:solidFill>
              <a:latin typeface="Verdana" pitchFamily="34" charset="0"/>
              <a:ea typeface="Verdana" pitchFamily="34" charset="0"/>
              <a:cs typeface="Aparajita" panose="02020603050405020304" pitchFamily="18" charset="0"/>
            </a:endParaRPr>
          </a:p>
          <a:p>
            <a:pPr marL="342900" indent="-342900">
              <a:buFont typeface="Wingdings" pitchFamily="2" charset="2"/>
              <a:buChar char="Ø"/>
            </a:pPr>
            <a:r>
              <a:rPr lang="en-IN" sz="1600" b="1" dirty="0">
                <a:solidFill>
                  <a:srgbClr val="002060"/>
                </a:solidFill>
                <a:latin typeface="Verdana" pitchFamily="34" charset="0"/>
                <a:ea typeface="Verdana" pitchFamily="34" charset="0"/>
                <a:cs typeface="Aparajita" panose="02020603050405020304" pitchFamily="18" charset="0"/>
              </a:rPr>
              <a:t>TU4S2122007 / A-73 /SHUBHAM MANKAR</a:t>
            </a:r>
            <a:endParaRPr lang="en-IN" sz="100" b="1" dirty="0">
              <a:solidFill>
                <a:srgbClr val="002060"/>
              </a:solidFill>
              <a:latin typeface="Verdana" pitchFamily="34" charset="0"/>
              <a:ea typeface="Verdana" pitchFamily="34" charset="0"/>
              <a:cs typeface="Aparajita" panose="02020603050405020304" pitchFamily="18" charset="0"/>
            </a:endParaRPr>
          </a:p>
          <a:p>
            <a:pPr marL="342900" indent="-342900">
              <a:buFont typeface="Wingdings" pitchFamily="2" charset="2"/>
              <a:buChar char="Ø"/>
            </a:pPr>
            <a:endParaRPr lang="en-IN" sz="1600" b="1" dirty="0">
              <a:solidFill>
                <a:srgbClr val="002060"/>
              </a:solidFill>
              <a:latin typeface="Verdana" pitchFamily="34" charset="0"/>
              <a:ea typeface="Verdana" pitchFamily="34" charset="0"/>
              <a:cs typeface="Aparajita" panose="02020603050405020304" pitchFamily="18" charset="0"/>
            </a:endParaRPr>
          </a:p>
          <a:p>
            <a:pPr marL="342900" indent="-342900">
              <a:buFont typeface="Wingdings" pitchFamily="2" charset="2"/>
              <a:buChar char="Ø"/>
            </a:pPr>
            <a:r>
              <a:rPr lang="en-IN" sz="1600" b="1" dirty="0">
                <a:solidFill>
                  <a:srgbClr val="002060"/>
                </a:solidFill>
                <a:latin typeface="Verdana" pitchFamily="34" charset="0"/>
                <a:ea typeface="Verdana" pitchFamily="34" charset="0"/>
                <a:cs typeface="Aparajita" panose="02020603050405020304" pitchFamily="18" charset="0"/>
              </a:rPr>
              <a:t>TU4S2122010  / A-75 / PRASAD KASHID</a:t>
            </a:r>
          </a:p>
          <a:p>
            <a:pPr marL="342900" indent="-342900">
              <a:buFont typeface="Wingdings" pitchFamily="2" charset="2"/>
              <a:buChar char="Ø"/>
            </a:pPr>
            <a:endParaRPr lang="en-IN" sz="1200" b="1" dirty="0">
              <a:solidFill>
                <a:srgbClr val="002060"/>
              </a:solidFill>
              <a:latin typeface="Verdana" pitchFamily="34" charset="0"/>
              <a:ea typeface="Verdana" pitchFamily="34" charset="0"/>
              <a:cs typeface="Aparajita" panose="02020603050405020304" pitchFamily="18" charset="0"/>
            </a:endParaRPr>
          </a:p>
          <a:p>
            <a:pPr marL="342900" indent="-342900">
              <a:buFont typeface="Wingdings" pitchFamily="2" charset="2"/>
              <a:buChar char="Ø"/>
            </a:pPr>
            <a:r>
              <a:rPr lang="en-IN" sz="1600" b="1" dirty="0">
                <a:solidFill>
                  <a:srgbClr val="002060"/>
                </a:solidFill>
                <a:latin typeface="Verdana" pitchFamily="34" charset="0"/>
                <a:ea typeface="Verdana" pitchFamily="34" charset="0"/>
                <a:cs typeface="Aparajita" panose="02020603050405020304" pitchFamily="18" charset="0"/>
              </a:rPr>
              <a:t>TU4S2122012 / A-77 / HARSHVARDHAN DESAI</a:t>
            </a:r>
            <a:endParaRPr lang="en-IN" sz="1200" b="1" dirty="0">
              <a:solidFill>
                <a:srgbClr val="002060"/>
              </a:solidFill>
              <a:latin typeface="Verdana" pitchFamily="34" charset="0"/>
              <a:ea typeface="Verdana" pitchFamily="34" charset="0"/>
            </a:endParaRPr>
          </a:p>
        </p:txBody>
      </p:sp>
      <p:sp>
        <p:nvSpPr>
          <p:cNvPr id="5" name="TextBox 4">
            <a:extLst>
              <a:ext uri="{FF2B5EF4-FFF2-40B4-BE49-F238E27FC236}">
                <a16:creationId xmlns:a16="http://schemas.microsoft.com/office/drawing/2014/main" id="{C6B8C7D4-E606-40E3-9192-B203F5E6BF41}"/>
              </a:ext>
            </a:extLst>
          </p:cNvPr>
          <p:cNvSpPr txBox="1"/>
          <p:nvPr/>
        </p:nvSpPr>
        <p:spPr>
          <a:xfrm>
            <a:off x="545805" y="1459703"/>
            <a:ext cx="5949998" cy="1754326"/>
          </a:xfrm>
          <a:prstGeom prst="rect">
            <a:avLst/>
          </a:prstGeom>
          <a:noFill/>
        </p:spPr>
        <p:txBody>
          <a:bodyPr wrap="square" rtlCol="0">
            <a:spAutoFit/>
          </a:bodyPr>
          <a:lstStyle/>
          <a:p>
            <a:r>
              <a:rPr lang="en-IN" sz="1800" b="1" dirty="0">
                <a:latin typeface="Verdana" pitchFamily="34" charset="0"/>
                <a:ea typeface="Verdana" pitchFamily="34" charset="0"/>
                <a:cs typeface="Aparajita" panose="02020603050405020304" pitchFamily="18" charset="0"/>
              </a:rPr>
              <a:t>SEM –</a:t>
            </a:r>
            <a:r>
              <a:rPr lang="en-IN" sz="1800" dirty="0">
                <a:latin typeface="Aparajita" panose="02020603050405020304" pitchFamily="18" charset="0"/>
                <a:cs typeface="Aparajita" panose="02020603050405020304" pitchFamily="18" charset="0"/>
              </a:rPr>
              <a:t> </a:t>
            </a:r>
            <a:r>
              <a:rPr lang="en-IN" sz="1800" b="1" dirty="0">
                <a:solidFill>
                  <a:srgbClr val="002060"/>
                </a:solidFill>
                <a:latin typeface="Verdana" pitchFamily="34" charset="0"/>
                <a:ea typeface="Verdana" pitchFamily="34" charset="0"/>
                <a:cs typeface="Aparajita" panose="02020603050405020304" pitchFamily="18" charset="0"/>
              </a:rPr>
              <a:t>III</a:t>
            </a:r>
          </a:p>
          <a:p>
            <a:endParaRPr lang="en-IN" sz="1800" b="1" dirty="0">
              <a:latin typeface="Verdana" pitchFamily="34" charset="0"/>
              <a:ea typeface="Verdana" pitchFamily="34" charset="0"/>
              <a:cs typeface="Aparajita" panose="02020603050405020304" pitchFamily="18" charset="0"/>
            </a:endParaRPr>
          </a:p>
          <a:p>
            <a:r>
              <a:rPr lang="en-IN" sz="1800" b="1" dirty="0">
                <a:latin typeface="Verdana" pitchFamily="34" charset="0"/>
                <a:ea typeface="Verdana" pitchFamily="34" charset="0"/>
                <a:cs typeface="Aparajita" panose="02020603050405020304" pitchFamily="18" charset="0"/>
              </a:rPr>
              <a:t>GUIDE –</a:t>
            </a:r>
            <a:r>
              <a:rPr lang="en-IN" sz="1800" dirty="0">
                <a:latin typeface="Aparajita" panose="02020603050405020304" pitchFamily="18" charset="0"/>
                <a:cs typeface="Aparajita" panose="02020603050405020304" pitchFamily="18" charset="0"/>
              </a:rPr>
              <a:t>  </a:t>
            </a:r>
            <a:r>
              <a:rPr lang="en-IN" sz="1800" b="1" dirty="0">
                <a:solidFill>
                  <a:srgbClr val="002060"/>
                </a:solidFill>
                <a:latin typeface="Verdana" pitchFamily="34" charset="0"/>
                <a:ea typeface="Verdana" pitchFamily="34" charset="0"/>
                <a:cs typeface="Aparajita" panose="02020603050405020304" pitchFamily="18" charset="0"/>
              </a:rPr>
              <a:t>PROF. DAKSHATA ARGADE</a:t>
            </a:r>
          </a:p>
          <a:p>
            <a:endParaRPr lang="en-IN" sz="1800" b="1" dirty="0">
              <a:latin typeface="Verdana" pitchFamily="34" charset="0"/>
              <a:ea typeface="Verdana" pitchFamily="34" charset="0"/>
              <a:cs typeface="Aparajita" panose="02020603050405020304" pitchFamily="18" charset="0"/>
            </a:endParaRPr>
          </a:p>
          <a:p>
            <a:r>
              <a:rPr lang="en-IN" sz="1800" b="1" dirty="0">
                <a:latin typeface="Verdana" pitchFamily="34" charset="0"/>
                <a:ea typeface="Verdana" pitchFamily="34" charset="0"/>
                <a:cs typeface="Aparajita" panose="02020603050405020304" pitchFamily="18" charset="0"/>
              </a:rPr>
              <a:t>STUDENTS :</a:t>
            </a:r>
          </a:p>
          <a:p>
            <a:endParaRPr lang="en-IN" sz="1800" b="1" dirty="0">
              <a:solidFill>
                <a:srgbClr val="002060"/>
              </a:solidFill>
              <a:latin typeface="Verdana" pitchFamily="34" charset="0"/>
              <a:ea typeface="Verdana" pitchFamily="34" charset="0"/>
              <a:cs typeface="Aparajita" panose="02020603050405020304" pitchFamily="18" charset="0"/>
            </a:endParaRPr>
          </a:p>
        </p:txBody>
      </p:sp>
      <p:sp>
        <p:nvSpPr>
          <p:cNvPr id="10" name="Rectangle 9"/>
          <p:cNvSpPr/>
          <p:nvPr/>
        </p:nvSpPr>
        <p:spPr>
          <a:xfrm>
            <a:off x="840313" y="728044"/>
            <a:ext cx="6666274" cy="584775"/>
          </a:xfrm>
          <a:prstGeom prst="rect">
            <a:avLst/>
          </a:prstGeom>
        </p:spPr>
        <p:txBody>
          <a:bodyPr wrap="square">
            <a:spAutoFit/>
          </a:bodyPr>
          <a:lstStyle/>
          <a:p>
            <a:pPr lvl="0" algn="ctr"/>
            <a:r>
              <a:rPr lang="en-IN" sz="3200" b="1" dirty="0">
                <a:ln w="11430"/>
                <a:solidFill>
                  <a:schemeClr val="tx1"/>
                </a:solidFill>
                <a:effectLst>
                  <a:outerShdw blurRad="50800" dist="39000" dir="5460000" algn="tl">
                    <a:srgbClr val="000000">
                      <a:alpha val="38000"/>
                    </a:srgbClr>
                  </a:outerShdw>
                </a:effectLst>
                <a:latin typeface="Verdana" pitchFamily="34" charset="0"/>
                <a:ea typeface="Verdana" pitchFamily="34" charset="0"/>
              </a:rPr>
              <a:t> </a:t>
            </a:r>
            <a:r>
              <a:rPr lang="en-IN" sz="2800" b="1" dirty="0">
                <a:ln w="11430"/>
                <a:solidFill>
                  <a:schemeClr val="tx1"/>
                </a:solidFill>
                <a:effectLst>
                  <a:outerShdw blurRad="50800" dist="39000" dir="5460000" algn="tl">
                    <a:srgbClr val="000000">
                      <a:alpha val="38000"/>
                    </a:srgbClr>
                  </a:outerShdw>
                </a:effectLst>
                <a:latin typeface="Verdana" pitchFamily="34" charset="0"/>
                <a:ea typeface="Verdana" pitchFamily="34" charset="0"/>
              </a:rPr>
              <a:t>Notepad</a:t>
            </a:r>
            <a:endParaRPr lang="en-IN" sz="2800" b="1" dirty="0">
              <a:ln w="11430"/>
              <a:solidFill>
                <a:schemeClr val="tx1"/>
              </a:solidFill>
              <a:effectLst>
                <a:outerShdw blurRad="50800" dist="39000" dir="5460000" algn="tl">
                  <a:srgbClr val="000000">
                    <a:alpha val="38000"/>
                  </a:srgb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9" name="Google Shape;89;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10</a:t>
            </a:fld>
            <a:endParaRPr/>
          </a:p>
        </p:txBody>
      </p:sp>
      <p:sp>
        <p:nvSpPr>
          <p:cNvPr id="171" name="Rectangle 170"/>
          <p:cNvSpPr/>
          <p:nvPr/>
        </p:nvSpPr>
        <p:spPr>
          <a:xfrm>
            <a:off x="3453060" y="55438"/>
            <a:ext cx="2050561" cy="400110"/>
          </a:xfrm>
          <a:prstGeom prst="rect">
            <a:avLst/>
          </a:prstGeom>
        </p:spPr>
        <p:txBody>
          <a:bodyPr wrap="none">
            <a:spAutoFit/>
          </a:bodyPr>
          <a:lstStyle/>
          <a:p>
            <a:pPr lvl="0" algn="ctr"/>
            <a:r>
              <a:rPr lang="en-US" sz="2000" b="1" u="sng" dirty="0">
                <a:latin typeface="Verdana" pitchFamily="34" charset="0"/>
                <a:ea typeface="Verdana" pitchFamily="34" charset="0"/>
              </a:rPr>
              <a:t>ER DIAGRAM</a:t>
            </a:r>
            <a:endParaRPr lang="en-IN" sz="2000" b="1" u="sng" dirty="0">
              <a:latin typeface="Verdana" pitchFamily="34" charset="0"/>
              <a:ea typeface="Verdana" pitchFamily="34" charset="0"/>
            </a:endParaRPr>
          </a:p>
        </p:txBody>
      </p:sp>
      <p:pic>
        <p:nvPicPr>
          <p:cNvPr id="86" name="Picture 85">
            <a:extLst>
              <a:ext uri="{FF2B5EF4-FFF2-40B4-BE49-F238E27FC236}">
                <a16:creationId xmlns:a16="http://schemas.microsoft.com/office/drawing/2014/main" id="{39F39292-C98D-43EC-B186-FD3CA53A1137}"/>
              </a:ext>
            </a:extLst>
          </p:cNvPr>
          <p:cNvPicPr>
            <a:picLocks noChangeAspect="1"/>
          </p:cNvPicPr>
          <p:nvPr/>
        </p:nvPicPr>
        <p:blipFill>
          <a:blip r:embed="rId3"/>
          <a:srcRect/>
          <a:stretch/>
        </p:blipFill>
        <p:spPr>
          <a:xfrm>
            <a:off x="679565" y="1119430"/>
            <a:ext cx="7597549" cy="2904641"/>
          </a:xfrm>
          <a:prstGeom prst="rect">
            <a:avLst/>
          </a:prstGeom>
        </p:spPr>
      </p:pic>
    </p:spTree>
    <p:extLst>
      <p:ext uri="{BB962C8B-B14F-4D97-AF65-F5344CB8AC3E}">
        <p14:creationId xmlns:p14="http://schemas.microsoft.com/office/powerpoint/2010/main" val="48135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a:blip r:embed="rId3">
            <a:alphaModFix/>
          </a:blip>
          <a:stretch>
            <a:fillRect/>
          </a:stretch>
        </p:blipFill>
        <p:spPr>
          <a:xfrm>
            <a:off x="7582375" y="0"/>
            <a:ext cx="1561625" cy="1809525"/>
          </a:xfrm>
          <a:prstGeom prst="rect">
            <a:avLst/>
          </a:prstGeom>
          <a:noFill/>
          <a:ln>
            <a:noFill/>
          </a:ln>
        </p:spPr>
      </p:pic>
      <p:pic>
        <p:nvPicPr>
          <p:cNvPr id="125" name="Google Shape;125;p20"/>
          <p:cNvPicPr preferRelativeResize="0"/>
          <p:nvPr/>
        </p:nvPicPr>
        <p:blipFill>
          <a:blip r:embed="rId4">
            <a:alphaModFix/>
          </a:blip>
          <a:stretch>
            <a:fillRect/>
          </a:stretch>
        </p:blipFill>
        <p:spPr>
          <a:xfrm>
            <a:off x="0" y="0"/>
            <a:ext cx="1680624" cy="814326"/>
          </a:xfrm>
          <a:prstGeom prst="rect">
            <a:avLst/>
          </a:prstGeom>
          <a:noFill/>
          <a:ln>
            <a:noFill/>
          </a:ln>
        </p:spPr>
      </p:pic>
      <p:sp>
        <p:nvSpPr>
          <p:cNvPr id="127" name="Google Shape;12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11</a:t>
            </a:fld>
            <a:endParaRPr/>
          </a:p>
        </p:txBody>
      </p:sp>
      <p:sp>
        <p:nvSpPr>
          <p:cNvPr id="11" name="Google Shape;58;p13"/>
          <p:cNvSpPr txBox="1"/>
          <p:nvPr/>
        </p:nvSpPr>
        <p:spPr>
          <a:xfrm>
            <a:off x="2481944" y="4446569"/>
            <a:ext cx="4141618" cy="5693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2400" b="1" dirty="0">
              <a:solidFill>
                <a:schemeClr val="dk1"/>
              </a:solidFill>
              <a:latin typeface="Verdana" pitchFamily="34" charset="0"/>
              <a:ea typeface="Verdana" pitchFamily="34" charset="0"/>
            </a:endParaRPr>
          </a:p>
          <a:p>
            <a:pPr marL="0" lvl="0" indent="0" algn="ctr" rtl="0">
              <a:spcBef>
                <a:spcPts val="0"/>
              </a:spcBef>
              <a:spcAft>
                <a:spcPts val="0"/>
              </a:spcAft>
              <a:buClr>
                <a:schemeClr val="dk1"/>
              </a:buClr>
              <a:buSzPts val="1100"/>
              <a:buFont typeface="Arial"/>
              <a:buNone/>
            </a:pPr>
            <a:r>
              <a:rPr lang="en" sz="1100" b="1" dirty="0">
                <a:solidFill>
                  <a:schemeClr val="dk1"/>
                </a:solidFill>
                <a:latin typeface="Verdana" pitchFamily="34" charset="0"/>
                <a:ea typeface="Verdana" pitchFamily="34" charset="0"/>
              </a:rPr>
              <a:t>DEPARTMENT OF INFORMATION TECHNOLOGY</a:t>
            </a:r>
            <a:endParaRPr sz="1100" b="1" dirty="0">
              <a:latin typeface="Verdana" pitchFamily="34" charset="0"/>
              <a:ea typeface="Verdana" pitchFamily="34" charset="0"/>
            </a:endParaRPr>
          </a:p>
        </p:txBody>
      </p:sp>
      <p:sp>
        <p:nvSpPr>
          <p:cNvPr id="3" name="Rectangle 2"/>
          <p:cNvSpPr/>
          <p:nvPr/>
        </p:nvSpPr>
        <p:spPr>
          <a:xfrm>
            <a:off x="213757" y="614271"/>
            <a:ext cx="7368618" cy="4801314"/>
          </a:xfrm>
          <a:prstGeom prst="rect">
            <a:avLst/>
          </a:prstGeom>
        </p:spPr>
        <p:txBody>
          <a:bodyPr wrap="square">
            <a:spAutoFit/>
          </a:bodyPr>
          <a:lstStyle/>
          <a:p>
            <a:endParaRPr lang="en-US" sz="1600" b="1" dirty="0">
              <a:solidFill>
                <a:schemeClr val="tx1"/>
              </a:solidFill>
              <a:latin typeface="Verdana" pitchFamily="34" charset="0"/>
              <a:ea typeface="Verdana" pitchFamily="34" charset="0"/>
            </a:endParaRPr>
          </a:p>
          <a:p>
            <a:pPr marL="285750" indent="-285750">
              <a:buClr>
                <a:schemeClr val="accent5">
                  <a:lumMod val="50000"/>
                </a:schemeClr>
              </a:buClr>
              <a:buFont typeface="Wingdings" panose="05000000000000000000" pitchFamily="2" charset="2"/>
              <a:buChar char="Ø"/>
            </a:pPr>
            <a:r>
              <a:rPr lang="en-US" sz="1800" dirty="0">
                <a:solidFill>
                  <a:schemeClr val="tx1"/>
                </a:solidFill>
                <a:latin typeface="Calibri" pitchFamily="34" charset="0"/>
                <a:ea typeface="Cambria" panose="02040503050406030204" pitchFamily="18" charset="0"/>
                <a:cs typeface="Calibri" pitchFamily="34" charset="0"/>
              </a:rPr>
              <a:t>Here the employee can login, register and can apply for leave.</a:t>
            </a:r>
          </a:p>
          <a:p>
            <a:pPr marL="285750" indent="-285750">
              <a:buClr>
                <a:schemeClr val="accent5">
                  <a:lumMod val="50000"/>
                </a:schemeClr>
              </a:buClr>
              <a:buFont typeface="Wingdings" panose="05000000000000000000" pitchFamily="2" charset="2"/>
              <a:buChar char="Ø"/>
            </a:pPr>
            <a:r>
              <a:rPr lang="en-US" sz="1800" dirty="0">
                <a:solidFill>
                  <a:schemeClr val="tx1"/>
                </a:solidFill>
                <a:latin typeface="Calibri" pitchFamily="34" charset="0"/>
                <a:ea typeface="Cambria" panose="02040503050406030204" pitchFamily="18" charset="0"/>
                <a:cs typeface="Calibri" pitchFamily="34" charset="0"/>
              </a:rPr>
              <a:t>The employee can check the status of leaves applied and view all applied leaves.</a:t>
            </a:r>
          </a:p>
          <a:p>
            <a:pPr marL="285750" indent="-285750">
              <a:buClr>
                <a:schemeClr val="accent5">
                  <a:lumMod val="50000"/>
                </a:schemeClr>
              </a:buClr>
              <a:buFont typeface="Wingdings" panose="05000000000000000000" pitchFamily="2" charset="2"/>
              <a:buChar char="Ø"/>
            </a:pPr>
            <a:endParaRPr lang="en-US" sz="1800" dirty="0">
              <a:solidFill>
                <a:schemeClr val="tx1"/>
              </a:solidFill>
              <a:latin typeface="Calibri" pitchFamily="34" charset="0"/>
              <a:ea typeface="Cambria" panose="02040503050406030204" pitchFamily="18" charset="0"/>
              <a:cs typeface="Calibri" pitchFamily="34" charset="0"/>
            </a:endParaRPr>
          </a:p>
          <a:p>
            <a:pPr>
              <a:buClr>
                <a:srgbClr val="002060"/>
              </a:buClr>
            </a:pPr>
            <a:endParaRPr lang="en-IN" sz="1800" dirty="0">
              <a:solidFill>
                <a:schemeClr val="tx1"/>
              </a:solidFill>
              <a:latin typeface="Calibri" pitchFamily="34" charset="0"/>
              <a:ea typeface="Cambria" panose="02040503050406030204" pitchFamily="18" charset="0"/>
              <a:cs typeface="Calibri" pitchFamily="34" charset="0"/>
            </a:endParaRPr>
          </a:p>
          <a:p>
            <a:endParaRPr lang="en-US" sz="1800" dirty="0">
              <a:solidFill>
                <a:schemeClr val="tx1"/>
              </a:solidFill>
              <a:latin typeface="Calibri" pitchFamily="34" charset="0"/>
              <a:ea typeface="Cambria" panose="02040503050406030204" pitchFamily="18" charset="0"/>
              <a:cs typeface="Calibri" pitchFamily="34" charset="0"/>
            </a:endParaRPr>
          </a:p>
          <a:p>
            <a:endParaRPr lang="en-US" sz="1800" dirty="0">
              <a:solidFill>
                <a:schemeClr val="tx1"/>
              </a:solidFill>
              <a:latin typeface="Calibri" pitchFamily="34" charset="0"/>
              <a:ea typeface="Cambria" panose="02040503050406030204" pitchFamily="18" charset="0"/>
              <a:cs typeface="Calibri" pitchFamily="34" charset="0"/>
            </a:endParaRPr>
          </a:p>
          <a:p>
            <a:endParaRPr lang="en-US" sz="1800" dirty="0">
              <a:solidFill>
                <a:schemeClr val="tx1"/>
              </a:solidFill>
              <a:latin typeface="Calibri" pitchFamily="34" charset="0"/>
              <a:ea typeface="Cambria" panose="02040503050406030204" pitchFamily="18" charset="0"/>
              <a:cs typeface="Calibri" pitchFamily="34" charset="0"/>
            </a:endParaRPr>
          </a:p>
          <a:p>
            <a:endParaRPr lang="en-US" sz="1800" dirty="0">
              <a:solidFill>
                <a:schemeClr val="tx1"/>
              </a:solidFill>
              <a:latin typeface="Calibri" pitchFamily="34" charset="0"/>
              <a:ea typeface="Cambria" panose="02040503050406030204" pitchFamily="18" charset="0"/>
              <a:cs typeface="Calibri" pitchFamily="34" charset="0"/>
            </a:endParaRPr>
          </a:p>
          <a:p>
            <a:endParaRPr lang="en-US" sz="1600" b="1" dirty="0">
              <a:solidFill>
                <a:schemeClr val="tx1"/>
              </a:solidFill>
              <a:latin typeface="Verdana" pitchFamily="34" charset="0"/>
              <a:ea typeface="Verdana" pitchFamily="34" charset="0"/>
            </a:endParaRPr>
          </a:p>
          <a:p>
            <a:endParaRPr lang="en-US" sz="1600" b="1" dirty="0">
              <a:solidFill>
                <a:schemeClr val="tx1"/>
              </a:solidFill>
              <a:latin typeface="Verdana" pitchFamily="34" charset="0"/>
              <a:ea typeface="Verdana" pitchFamily="34" charset="0"/>
            </a:endParaRPr>
          </a:p>
          <a:p>
            <a:endParaRPr lang="en-US" sz="1600" b="1" dirty="0">
              <a:solidFill>
                <a:schemeClr val="tx1"/>
              </a:solidFill>
              <a:latin typeface="Verdana" pitchFamily="34" charset="0"/>
              <a:ea typeface="Verdana" pitchFamily="34" charset="0"/>
            </a:endParaRPr>
          </a:p>
          <a:p>
            <a:endParaRPr lang="en-US" sz="1600" b="1" dirty="0">
              <a:solidFill>
                <a:schemeClr val="tx1"/>
              </a:solidFill>
              <a:latin typeface="Verdana" pitchFamily="34" charset="0"/>
              <a:ea typeface="Verdana" pitchFamily="34" charset="0"/>
            </a:endParaRPr>
          </a:p>
          <a:p>
            <a:endParaRPr lang="en-US" sz="1600" b="1" dirty="0">
              <a:solidFill>
                <a:schemeClr val="tx1"/>
              </a:solidFill>
              <a:latin typeface="Verdana" pitchFamily="34" charset="0"/>
              <a:ea typeface="Verdana" pitchFamily="34" charset="0"/>
            </a:endParaRPr>
          </a:p>
          <a:p>
            <a:endParaRPr lang="en-US" sz="1600" b="1" dirty="0">
              <a:solidFill>
                <a:schemeClr val="tx1"/>
              </a:solidFill>
              <a:latin typeface="Verdana" pitchFamily="34" charset="0"/>
              <a:ea typeface="Verdana" pitchFamily="34" charset="0"/>
            </a:endParaRPr>
          </a:p>
          <a:p>
            <a:endParaRPr lang="en-IN" sz="1600" b="1" dirty="0">
              <a:solidFill>
                <a:schemeClr val="tx1"/>
              </a:solidFill>
              <a:latin typeface="Verdana" pitchFamily="34" charset="0"/>
              <a:ea typeface="Verdana" pitchFamily="34" charset="0"/>
            </a:endParaRPr>
          </a:p>
          <a:p>
            <a:r>
              <a:rPr lang="en-IN" sz="1600" b="1" dirty="0">
                <a:solidFill>
                  <a:schemeClr val="tx1"/>
                </a:solidFill>
                <a:latin typeface="Verdana" pitchFamily="34" charset="0"/>
                <a:ea typeface="Verdana" pitchFamily="34" charset="0"/>
              </a:rPr>
              <a:t> </a:t>
            </a:r>
          </a:p>
        </p:txBody>
      </p:sp>
      <p:sp>
        <p:nvSpPr>
          <p:cNvPr id="4" name="Rectangle 3"/>
          <p:cNvSpPr/>
          <p:nvPr/>
        </p:nvSpPr>
        <p:spPr>
          <a:xfrm>
            <a:off x="2396123" y="214161"/>
            <a:ext cx="3108543" cy="400110"/>
          </a:xfrm>
          <a:prstGeom prst="rect">
            <a:avLst/>
          </a:prstGeom>
        </p:spPr>
        <p:txBody>
          <a:bodyPr wrap="none">
            <a:spAutoFit/>
          </a:bodyPr>
          <a:lstStyle/>
          <a:p>
            <a:r>
              <a:rPr lang="en-IN" sz="2000" b="1" u="sng" dirty="0">
                <a:solidFill>
                  <a:schemeClr val="tx1"/>
                </a:solidFill>
                <a:latin typeface="Verdana" pitchFamily="34" charset="0"/>
                <a:ea typeface="Verdana" pitchFamily="34" charset="0"/>
              </a:rPr>
              <a:t>EMPLOYEE MODULE </a:t>
            </a:r>
          </a:p>
        </p:txBody>
      </p:sp>
      <p:sp>
        <p:nvSpPr>
          <p:cNvPr id="5" name="Rectangle 4"/>
          <p:cNvSpPr/>
          <p:nvPr/>
        </p:nvSpPr>
        <p:spPr>
          <a:xfrm>
            <a:off x="213758" y="2345514"/>
            <a:ext cx="7368618" cy="1738938"/>
          </a:xfrm>
          <a:prstGeom prst="rect">
            <a:avLst/>
          </a:prstGeom>
        </p:spPr>
        <p:txBody>
          <a:bodyPr wrap="square">
            <a:spAutoFit/>
          </a:bodyPr>
          <a:lstStyle/>
          <a:p>
            <a:r>
              <a:rPr lang="en-IN" sz="2000" b="1" dirty="0">
                <a:solidFill>
                  <a:schemeClr val="tx1"/>
                </a:solidFill>
                <a:latin typeface="Verdana" pitchFamily="34" charset="0"/>
                <a:ea typeface="Verdana" pitchFamily="34" charset="0"/>
              </a:rPr>
              <a:t>                          </a:t>
            </a:r>
            <a:r>
              <a:rPr lang="en-IN" sz="2000" b="1" u="sng" dirty="0">
                <a:solidFill>
                  <a:schemeClr val="tx1"/>
                </a:solidFill>
                <a:latin typeface="Verdana" pitchFamily="34" charset="0"/>
                <a:ea typeface="Verdana" pitchFamily="34" charset="0"/>
              </a:rPr>
              <a:t>ADMIN MODULE</a:t>
            </a:r>
          </a:p>
          <a:p>
            <a:endParaRPr lang="en-US" sz="1100" dirty="0">
              <a:solidFill>
                <a:schemeClr val="tx1"/>
              </a:solidFill>
              <a:latin typeface="Calibri" pitchFamily="34" charset="0"/>
              <a:ea typeface="Cambria" panose="02040503050406030204" pitchFamily="18" charset="0"/>
              <a:cs typeface="Calibri" pitchFamily="34" charset="0"/>
            </a:endParaRPr>
          </a:p>
          <a:p>
            <a:pPr marL="285750" indent="-285750">
              <a:buFont typeface="Wingdings" pitchFamily="2" charset="2"/>
              <a:buChar char="Ø"/>
            </a:pPr>
            <a:r>
              <a:rPr lang="en-US" sz="1800" dirty="0">
                <a:solidFill>
                  <a:schemeClr val="tx1"/>
                </a:solidFill>
                <a:latin typeface="Calibri" pitchFamily="34" charset="0"/>
                <a:ea typeface="Cambria" panose="02040503050406030204" pitchFamily="18" charset="0"/>
                <a:cs typeface="Calibri" pitchFamily="34" charset="0"/>
              </a:rPr>
              <a:t>  Here admin can create employee account and approve, reject or delete employee’s leave request.</a:t>
            </a:r>
          </a:p>
          <a:p>
            <a:endParaRPr lang="en-IN" sz="2000" b="1" dirty="0">
              <a:solidFill>
                <a:schemeClr val="tx1"/>
              </a:solidFill>
              <a:latin typeface="Verdana" pitchFamily="34" charset="0"/>
              <a:ea typeface="Verdana" pitchFamily="34" charset="0"/>
            </a:endParaRPr>
          </a:p>
          <a:p>
            <a:r>
              <a:rPr lang="en-IN" sz="2000" b="1" dirty="0">
                <a:solidFill>
                  <a:schemeClr val="tx1"/>
                </a:solidFill>
                <a:latin typeface="Verdana" pitchFamily="34" charset="0"/>
                <a:ea typeface="Verdana" pitchFamily="34" charset="0"/>
              </a:rPr>
              <a:t> </a:t>
            </a:r>
          </a:p>
        </p:txBody>
      </p:sp>
    </p:spTree>
    <p:extLst>
      <p:ext uri="{BB962C8B-B14F-4D97-AF65-F5344CB8AC3E}">
        <p14:creationId xmlns:p14="http://schemas.microsoft.com/office/powerpoint/2010/main" val="270107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23"/>
          <p:cNvPicPr preferRelativeResize="0"/>
          <p:nvPr/>
        </p:nvPicPr>
        <p:blipFill>
          <a:blip r:embed="rId3">
            <a:alphaModFix/>
          </a:blip>
          <a:stretch>
            <a:fillRect/>
          </a:stretch>
        </p:blipFill>
        <p:spPr>
          <a:xfrm>
            <a:off x="7582375" y="0"/>
            <a:ext cx="1561625" cy="1809525"/>
          </a:xfrm>
          <a:prstGeom prst="rect">
            <a:avLst/>
          </a:prstGeom>
          <a:noFill/>
          <a:ln>
            <a:noFill/>
          </a:ln>
        </p:spPr>
      </p:pic>
      <p:pic>
        <p:nvPicPr>
          <p:cNvPr id="152" name="Google Shape;152;p23"/>
          <p:cNvPicPr preferRelativeResize="0"/>
          <p:nvPr/>
        </p:nvPicPr>
        <p:blipFill>
          <a:blip r:embed="rId4">
            <a:alphaModFix/>
          </a:blip>
          <a:stretch>
            <a:fillRect/>
          </a:stretch>
        </p:blipFill>
        <p:spPr>
          <a:xfrm>
            <a:off x="0" y="0"/>
            <a:ext cx="1680624" cy="814326"/>
          </a:xfrm>
          <a:prstGeom prst="rect">
            <a:avLst/>
          </a:prstGeom>
          <a:noFill/>
          <a:ln>
            <a:noFill/>
          </a:ln>
        </p:spPr>
      </p:pic>
      <p:sp>
        <p:nvSpPr>
          <p:cNvPr id="153" name="Google Shape;153;p23"/>
          <p:cNvSpPr txBox="1"/>
          <p:nvPr/>
        </p:nvSpPr>
        <p:spPr>
          <a:xfrm>
            <a:off x="2504262" y="149662"/>
            <a:ext cx="4399800" cy="5515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latin typeface="Verdana" pitchFamily="34" charset="0"/>
                <a:ea typeface="Verdana" pitchFamily="34" charset="0"/>
              </a:rPr>
              <a:t>RESULTS AND DISCUSSIONS</a:t>
            </a:r>
            <a:endParaRPr sz="1800" b="1" dirty="0">
              <a:latin typeface="Verdana" pitchFamily="34" charset="0"/>
              <a:ea typeface="Verdana" pitchFamily="34" charset="0"/>
            </a:endParaRPr>
          </a:p>
        </p:txBody>
      </p:sp>
      <p:sp>
        <p:nvSpPr>
          <p:cNvPr id="154" name="Google Shape;154;p23"/>
          <p:cNvSpPr txBox="1"/>
          <p:nvPr/>
        </p:nvSpPr>
        <p:spPr>
          <a:xfrm>
            <a:off x="2357951" y="497662"/>
            <a:ext cx="4692422"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latin typeface="Verdana" pitchFamily="34" charset="0"/>
                <a:ea typeface="Verdana" pitchFamily="34" charset="0"/>
              </a:rPr>
              <a:t> Snapshot of GUI design of project</a:t>
            </a:r>
            <a:endParaRPr sz="1600" b="1" dirty="0">
              <a:latin typeface="Verdana" pitchFamily="34" charset="0"/>
              <a:ea typeface="Verdana" pitchFamily="34" charset="0"/>
            </a:endParaRPr>
          </a:p>
        </p:txBody>
      </p:sp>
      <p:sp>
        <p:nvSpPr>
          <p:cNvPr id="155" name="Google Shape;155;p23"/>
          <p:cNvSpPr txBox="1"/>
          <p:nvPr/>
        </p:nvSpPr>
        <p:spPr>
          <a:xfrm>
            <a:off x="793225" y="2812338"/>
            <a:ext cx="6655500" cy="107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p>
        </p:txBody>
      </p:sp>
      <p:sp>
        <p:nvSpPr>
          <p:cNvPr id="156" name="Google Shape;15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12</a:t>
            </a:fld>
            <a:endParaRPr/>
          </a:p>
        </p:txBody>
      </p:sp>
      <p:sp>
        <p:nvSpPr>
          <p:cNvPr id="157" name="Google Shape;157;p23"/>
          <p:cNvSpPr txBox="1"/>
          <p:nvPr/>
        </p:nvSpPr>
        <p:spPr>
          <a:xfrm>
            <a:off x="173500" y="4245700"/>
            <a:ext cx="8626200" cy="140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a:solidFill>
                <a:schemeClr val="dk1"/>
              </a:solidFill>
            </a:endParaRPr>
          </a:p>
          <a:p>
            <a:pPr marL="0" lvl="0" indent="0" algn="ctr" rtl="0">
              <a:spcBef>
                <a:spcPts val="0"/>
              </a:spcBef>
              <a:spcAft>
                <a:spcPts val="0"/>
              </a:spcAft>
              <a:buNone/>
            </a:pPr>
            <a:r>
              <a:rPr lang="en" sz="1000" b="1">
                <a:solidFill>
                  <a:schemeClr val="dk1"/>
                </a:solidFill>
              </a:rPr>
              <a:t>DEPARTMENT OF INFORMATION TECHNOLOGY</a:t>
            </a:r>
            <a:endParaRPr sz="1000" b="1">
              <a:solidFill>
                <a:schemeClr val="dk1"/>
              </a:solidFill>
            </a:endParaRPr>
          </a:p>
        </p:txBody>
      </p:sp>
      <p:pic>
        <p:nvPicPr>
          <p:cNvPr id="4099" name="Picture 3"/>
          <p:cNvPicPr>
            <a:picLocks noChangeAspect="1" noChangeArrowheads="1"/>
          </p:cNvPicPr>
          <p:nvPr/>
        </p:nvPicPr>
        <p:blipFill>
          <a:blip r:embed="rId5"/>
          <a:srcRect/>
          <a:stretch/>
        </p:blipFill>
        <p:spPr bwMode="auto">
          <a:xfrm>
            <a:off x="2594433" y="904763"/>
            <a:ext cx="3955135" cy="404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a:blip r:embed="rId3">
            <a:alphaModFix/>
          </a:blip>
          <a:stretch>
            <a:fillRect/>
          </a:stretch>
        </p:blipFill>
        <p:spPr>
          <a:xfrm>
            <a:off x="7582375" y="0"/>
            <a:ext cx="1561625" cy="1809525"/>
          </a:xfrm>
          <a:prstGeom prst="rect">
            <a:avLst/>
          </a:prstGeom>
          <a:noFill/>
          <a:ln>
            <a:noFill/>
          </a:ln>
        </p:spPr>
      </p:pic>
      <p:pic>
        <p:nvPicPr>
          <p:cNvPr id="125" name="Google Shape;125;p20"/>
          <p:cNvPicPr preferRelativeResize="0"/>
          <p:nvPr/>
        </p:nvPicPr>
        <p:blipFill>
          <a:blip r:embed="rId4">
            <a:alphaModFix/>
          </a:blip>
          <a:stretch>
            <a:fillRect/>
          </a:stretch>
        </p:blipFill>
        <p:spPr>
          <a:xfrm>
            <a:off x="0" y="0"/>
            <a:ext cx="1680624" cy="814326"/>
          </a:xfrm>
          <a:prstGeom prst="rect">
            <a:avLst/>
          </a:prstGeom>
          <a:noFill/>
          <a:ln>
            <a:noFill/>
          </a:ln>
        </p:spPr>
      </p:pic>
      <p:sp>
        <p:nvSpPr>
          <p:cNvPr id="127" name="Google Shape;12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13</a:t>
            </a:fld>
            <a:endParaRPr/>
          </a:p>
        </p:txBody>
      </p:sp>
      <p:sp>
        <p:nvSpPr>
          <p:cNvPr id="128" name="Google Shape;128;p20"/>
          <p:cNvSpPr txBox="1"/>
          <p:nvPr/>
        </p:nvSpPr>
        <p:spPr>
          <a:xfrm>
            <a:off x="207900" y="4238725"/>
            <a:ext cx="8936100" cy="30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dirty="0">
              <a:solidFill>
                <a:schemeClr val="dk1"/>
              </a:solidFill>
            </a:endParaRPr>
          </a:p>
          <a:p>
            <a:pPr marL="0" lvl="0" indent="0" algn="ctr" rtl="0">
              <a:spcBef>
                <a:spcPts val="0"/>
              </a:spcBef>
              <a:spcAft>
                <a:spcPts val="0"/>
              </a:spcAft>
              <a:buNone/>
            </a:pPr>
            <a:r>
              <a:rPr lang="en" sz="1000" b="1" dirty="0">
                <a:solidFill>
                  <a:schemeClr val="dk1"/>
                </a:solidFill>
              </a:rPr>
              <a:t>DEPARTMENT OF INFORMATION TECHNOLOGY</a:t>
            </a:r>
            <a:endParaRPr sz="1000" b="1" dirty="0">
              <a:solidFill>
                <a:schemeClr val="dk1"/>
              </a:solidFill>
            </a:endParaRPr>
          </a:p>
        </p:txBody>
      </p:sp>
      <p:pic>
        <p:nvPicPr>
          <p:cNvPr id="1027" name="Picture 3"/>
          <p:cNvPicPr>
            <a:picLocks noChangeAspect="1" noChangeArrowheads="1"/>
          </p:cNvPicPr>
          <p:nvPr/>
        </p:nvPicPr>
        <p:blipFill>
          <a:blip r:embed="rId5"/>
          <a:srcRect/>
          <a:stretch/>
        </p:blipFill>
        <p:spPr bwMode="auto">
          <a:xfrm>
            <a:off x="2558989" y="472301"/>
            <a:ext cx="4233920" cy="4375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3691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a:blip r:embed="rId3">
            <a:alphaModFix/>
          </a:blip>
          <a:stretch>
            <a:fillRect/>
          </a:stretch>
        </p:blipFill>
        <p:spPr>
          <a:xfrm>
            <a:off x="7582375" y="0"/>
            <a:ext cx="1561625" cy="1809525"/>
          </a:xfrm>
          <a:prstGeom prst="rect">
            <a:avLst/>
          </a:prstGeom>
          <a:noFill/>
          <a:ln>
            <a:noFill/>
          </a:ln>
        </p:spPr>
      </p:pic>
      <p:pic>
        <p:nvPicPr>
          <p:cNvPr id="125" name="Google Shape;125;p20"/>
          <p:cNvPicPr preferRelativeResize="0"/>
          <p:nvPr/>
        </p:nvPicPr>
        <p:blipFill>
          <a:blip r:embed="rId4">
            <a:alphaModFix/>
          </a:blip>
          <a:stretch>
            <a:fillRect/>
          </a:stretch>
        </p:blipFill>
        <p:spPr>
          <a:xfrm>
            <a:off x="0" y="0"/>
            <a:ext cx="1680624" cy="814326"/>
          </a:xfrm>
          <a:prstGeom prst="rect">
            <a:avLst/>
          </a:prstGeom>
          <a:noFill/>
          <a:ln>
            <a:noFill/>
          </a:ln>
        </p:spPr>
      </p:pic>
      <p:sp>
        <p:nvSpPr>
          <p:cNvPr id="127" name="Google Shape;12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14</a:t>
            </a:fld>
            <a:endParaRPr/>
          </a:p>
        </p:txBody>
      </p:sp>
      <p:sp>
        <p:nvSpPr>
          <p:cNvPr id="128" name="Google Shape;128;p20"/>
          <p:cNvSpPr txBox="1"/>
          <p:nvPr/>
        </p:nvSpPr>
        <p:spPr>
          <a:xfrm>
            <a:off x="207900" y="4238725"/>
            <a:ext cx="8936100" cy="30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dirty="0">
              <a:solidFill>
                <a:schemeClr val="dk1"/>
              </a:solidFill>
            </a:endParaRPr>
          </a:p>
          <a:p>
            <a:pPr marL="0" lvl="0" indent="0" algn="ctr" rtl="0">
              <a:spcBef>
                <a:spcPts val="0"/>
              </a:spcBef>
              <a:spcAft>
                <a:spcPts val="0"/>
              </a:spcAft>
              <a:buNone/>
            </a:pPr>
            <a:r>
              <a:rPr lang="en" sz="1000" b="1" dirty="0">
                <a:solidFill>
                  <a:schemeClr val="dk1"/>
                </a:solidFill>
              </a:rPr>
              <a:t>DEPARTMENT OF INFORMATION TECHNOLOGY</a:t>
            </a:r>
            <a:endParaRPr sz="1000" b="1" dirty="0">
              <a:solidFill>
                <a:schemeClr val="dk1"/>
              </a:solidFill>
            </a:endParaRPr>
          </a:p>
        </p:txBody>
      </p:sp>
      <p:pic>
        <p:nvPicPr>
          <p:cNvPr id="2" name="Picture 2"/>
          <p:cNvPicPr>
            <a:picLocks noChangeAspect="1" noChangeArrowheads="1"/>
          </p:cNvPicPr>
          <p:nvPr/>
        </p:nvPicPr>
        <p:blipFill>
          <a:blip r:embed="rId5"/>
          <a:srcRect/>
          <a:stretch/>
        </p:blipFill>
        <p:spPr bwMode="auto">
          <a:xfrm>
            <a:off x="2459788" y="640407"/>
            <a:ext cx="4224423" cy="4276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4787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a:blip r:embed="rId3">
            <a:alphaModFix/>
          </a:blip>
          <a:stretch>
            <a:fillRect/>
          </a:stretch>
        </p:blipFill>
        <p:spPr>
          <a:xfrm>
            <a:off x="7582375" y="0"/>
            <a:ext cx="1561625" cy="1809525"/>
          </a:xfrm>
          <a:prstGeom prst="rect">
            <a:avLst/>
          </a:prstGeom>
          <a:noFill/>
          <a:ln>
            <a:noFill/>
          </a:ln>
        </p:spPr>
      </p:pic>
      <p:pic>
        <p:nvPicPr>
          <p:cNvPr id="125" name="Google Shape;125;p20"/>
          <p:cNvPicPr preferRelativeResize="0"/>
          <p:nvPr/>
        </p:nvPicPr>
        <p:blipFill>
          <a:blip r:embed="rId4">
            <a:alphaModFix/>
          </a:blip>
          <a:stretch>
            <a:fillRect/>
          </a:stretch>
        </p:blipFill>
        <p:spPr>
          <a:xfrm>
            <a:off x="0" y="0"/>
            <a:ext cx="1680624" cy="814326"/>
          </a:xfrm>
          <a:prstGeom prst="rect">
            <a:avLst/>
          </a:prstGeom>
          <a:noFill/>
          <a:ln>
            <a:noFill/>
          </a:ln>
        </p:spPr>
      </p:pic>
      <p:sp>
        <p:nvSpPr>
          <p:cNvPr id="127" name="Google Shape;12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15</a:t>
            </a:fld>
            <a:endParaRPr/>
          </a:p>
        </p:txBody>
      </p:sp>
      <p:sp>
        <p:nvSpPr>
          <p:cNvPr id="128" name="Google Shape;128;p20"/>
          <p:cNvSpPr txBox="1"/>
          <p:nvPr/>
        </p:nvSpPr>
        <p:spPr>
          <a:xfrm>
            <a:off x="207900" y="4238725"/>
            <a:ext cx="8936100" cy="30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dirty="0">
              <a:solidFill>
                <a:schemeClr val="dk1"/>
              </a:solidFill>
            </a:endParaRPr>
          </a:p>
          <a:p>
            <a:pPr marL="0" lvl="0" indent="0" algn="ctr" rtl="0">
              <a:spcBef>
                <a:spcPts val="0"/>
              </a:spcBef>
              <a:spcAft>
                <a:spcPts val="0"/>
              </a:spcAft>
              <a:buNone/>
            </a:pPr>
            <a:r>
              <a:rPr lang="en" sz="1000" b="1" dirty="0">
                <a:solidFill>
                  <a:schemeClr val="dk1"/>
                </a:solidFill>
              </a:rPr>
              <a:t>DEPARTMENT OF INFORMATION TECHNOLOGY</a:t>
            </a:r>
            <a:endParaRPr sz="1000" b="1" dirty="0">
              <a:solidFill>
                <a:schemeClr val="dk1"/>
              </a:solidFill>
            </a:endParaRPr>
          </a:p>
        </p:txBody>
      </p:sp>
      <p:pic>
        <p:nvPicPr>
          <p:cNvPr id="2051" name="Picture 3"/>
          <p:cNvPicPr>
            <a:picLocks noChangeAspect="1" noChangeArrowheads="1"/>
          </p:cNvPicPr>
          <p:nvPr/>
        </p:nvPicPr>
        <p:blipFill>
          <a:blip r:embed="rId5"/>
          <a:srcRect/>
          <a:stretch/>
        </p:blipFill>
        <p:spPr bwMode="auto">
          <a:xfrm>
            <a:off x="2812304" y="776078"/>
            <a:ext cx="3585658" cy="3615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3362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a:blip r:embed="rId3">
            <a:alphaModFix/>
          </a:blip>
          <a:stretch>
            <a:fillRect/>
          </a:stretch>
        </p:blipFill>
        <p:spPr>
          <a:xfrm>
            <a:off x="7582375" y="0"/>
            <a:ext cx="1561625" cy="1809525"/>
          </a:xfrm>
          <a:prstGeom prst="rect">
            <a:avLst/>
          </a:prstGeom>
          <a:noFill/>
          <a:ln>
            <a:noFill/>
          </a:ln>
        </p:spPr>
      </p:pic>
      <p:pic>
        <p:nvPicPr>
          <p:cNvPr id="125" name="Google Shape;125;p20"/>
          <p:cNvPicPr preferRelativeResize="0"/>
          <p:nvPr/>
        </p:nvPicPr>
        <p:blipFill>
          <a:blip r:embed="rId4">
            <a:alphaModFix/>
          </a:blip>
          <a:stretch>
            <a:fillRect/>
          </a:stretch>
        </p:blipFill>
        <p:spPr>
          <a:xfrm>
            <a:off x="0" y="0"/>
            <a:ext cx="1680624" cy="814326"/>
          </a:xfrm>
          <a:prstGeom prst="rect">
            <a:avLst/>
          </a:prstGeom>
          <a:noFill/>
          <a:ln>
            <a:noFill/>
          </a:ln>
        </p:spPr>
      </p:pic>
      <p:sp>
        <p:nvSpPr>
          <p:cNvPr id="127" name="Google Shape;12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16</a:t>
            </a:fld>
            <a:endParaRPr/>
          </a:p>
        </p:txBody>
      </p:sp>
      <p:sp>
        <p:nvSpPr>
          <p:cNvPr id="128" name="Google Shape;128;p20"/>
          <p:cNvSpPr txBox="1"/>
          <p:nvPr/>
        </p:nvSpPr>
        <p:spPr>
          <a:xfrm>
            <a:off x="207900" y="4238725"/>
            <a:ext cx="8936100" cy="30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dirty="0">
              <a:solidFill>
                <a:schemeClr val="dk1"/>
              </a:solidFill>
            </a:endParaRPr>
          </a:p>
          <a:p>
            <a:pPr marL="0" lvl="0" indent="0" algn="ctr" rtl="0">
              <a:spcBef>
                <a:spcPts val="0"/>
              </a:spcBef>
              <a:spcAft>
                <a:spcPts val="0"/>
              </a:spcAft>
              <a:buNone/>
            </a:pPr>
            <a:r>
              <a:rPr lang="en" sz="1000" b="1" dirty="0">
                <a:solidFill>
                  <a:schemeClr val="dk1"/>
                </a:solidFill>
              </a:rPr>
              <a:t>DEPARTMENT OF INFORMATION TECHNOLOGY</a:t>
            </a:r>
            <a:endParaRPr sz="1000" b="1" dirty="0">
              <a:solidFill>
                <a:schemeClr val="dk1"/>
              </a:solidFill>
            </a:endParaRPr>
          </a:p>
        </p:txBody>
      </p:sp>
      <p:pic>
        <p:nvPicPr>
          <p:cNvPr id="2" name="Picture 2"/>
          <p:cNvPicPr>
            <a:picLocks noChangeAspect="1" noChangeArrowheads="1"/>
          </p:cNvPicPr>
          <p:nvPr/>
        </p:nvPicPr>
        <p:blipFill>
          <a:blip r:embed="rId5"/>
          <a:srcRect/>
          <a:stretch/>
        </p:blipFill>
        <p:spPr bwMode="auto">
          <a:xfrm>
            <a:off x="2418775" y="407163"/>
            <a:ext cx="3865067" cy="3912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7137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a:blip r:embed="rId3">
            <a:alphaModFix/>
          </a:blip>
          <a:stretch>
            <a:fillRect/>
          </a:stretch>
        </p:blipFill>
        <p:spPr>
          <a:xfrm>
            <a:off x="7582375" y="0"/>
            <a:ext cx="1561625" cy="1809525"/>
          </a:xfrm>
          <a:prstGeom prst="rect">
            <a:avLst/>
          </a:prstGeom>
          <a:noFill/>
          <a:ln>
            <a:noFill/>
          </a:ln>
        </p:spPr>
      </p:pic>
      <p:pic>
        <p:nvPicPr>
          <p:cNvPr id="125" name="Google Shape;125;p20"/>
          <p:cNvPicPr preferRelativeResize="0"/>
          <p:nvPr/>
        </p:nvPicPr>
        <p:blipFill>
          <a:blip r:embed="rId4">
            <a:alphaModFix/>
          </a:blip>
          <a:stretch>
            <a:fillRect/>
          </a:stretch>
        </p:blipFill>
        <p:spPr>
          <a:xfrm>
            <a:off x="0" y="0"/>
            <a:ext cx="1680624" cy="814326"/>
          </a:xfrm>
          <a:prstGeom prst="rect">
            <a:avLst/>
          </a:prstGeom>
          <a:noFill/>
          <a:ln>
            <a:noFill/>
          </a:ln>
        </p:spPr>
      </p:pic>
      <p:sp>
        <p:nvSpPr>
          <p:cNvPr id="127" name="Google Shape;12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17</a:t>
            </a:fld>
            <a:endParaRPr/>
          </a:p>
        </p:txBody>
      </p:sp>
      <p:sp>
        <p:nvSpPr>
          <p:cNvPr id="128" name="Google Shape;128;p20"/>
          <p:cNvSpPr txBox="1"/>
          <p:nvPr/>
        </p:nvSpPr>
        <p:spPr>
          <a:xfrm>
            <a:off x="207900" y="4238725"/>
            <a:ext cx="8936100" cy="30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dirty="0">
              <a:solidFill>
                <a:schemeClr val="dk1"/>
              </a:solidFill>
            </a:endParaRPr>
          </a:p>
          <a:p>
            <a:pPr marL="0" lvl="0" indent="0" algn="ctr" rtl="0">
              <a:spcBef>
                <a:spcPts val="0"/>
              </a:spcBef>
              <a:spcAft>
                <a:spcPts val="0"/>
              </a:spcAft>
              <a:buNone/>
            </a:pPr>
            <a:r>
              <a:rPr lang="en" sz="1000" b="1" dirty="0">
                <a:solidFill>
                  <a:schemeClr val="dk1"/>
                </a:solidFill>
              </a:rPr>
              <a:t>DEPARTMENT OF INFORMATION TECHNOLOGY</a:t>
            </a:r>
            <a:endParaRPr sz="1000" b="1" dirty="0">
              <a:solidFill>
                <a:schemeClr val="dk1"/>
              </a:solidFill>
            </a:endParaRPr>
          </a:p>
        </p:txBody>
      </p:sp>
      <p:pic>
        <p:nvPicPr>
          <p:cNvPr id="2" name="Picture 2"/>
          <p:cNvPicPr>
            <a:picLocks noChangeAspect="1" noChangeArrowheads="1"/>
          </p:cNvPicPr>
          <p:nvPr/>
        </p:nvPicPr>
        <p:blipFill>
          <a:blip r:embed="rId5"/>
          <a:srcRect/>
          <a:stretch/>
        </p:blipFill>
        <p:spPr bwMode="auto">
          <a:xfrm>
            <a:off x="2478509" y="407164"/>
            <a:ext cx="3986086" cy="4051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0169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24"/>
          <p:cNvPicPr preferRelativeResize="0"/>
          <p:nvPr/>
        </p:nvPicPr>
        <p:blipFill>
          <a:blip r:embed="rId3">
            <a:alphaModFix/>
          </a:blip>
          <a:stretch>
            <a:fillRect/>
          </a:stretch>
        </p:blipFill>
        <p:spPr>
          <a:xfrm>
            <a:off x="7582375" y="0"/>
            <a:ext cx="1561625" cy="1809525"/>
          </a:xfrm>
          <a:prstGeom prst="rect">
            <a:avLst/>
          </a:prstGeom>
          <a:noFill/>
          <a:ln>
            <a:noFill/>
          </a:ln>
        </p:spPr>
      </p:pic>
      <p:pic>
        <p:nvPicPr>
          <p:cNvPr id="163" name="Google Shape;163;p24"/>
          <p:cNvPicPr preferRelativeResize="0"/>
          <p:nvPr/>
        </p:nvPicPr>
        <p:blipFill>
          <a:blip r:embed="rId4">
            <a:alphaModFix/>
          </a:blip>
          <a:stretch>
            <a:fillRect/>
          </a:stretch>
        </p:blipFill>
        <p:spPr>
          <a:xfrm>
            <a:off x="0" y="0"/>
            <a:ext cx="1680624" cy="814326"/>
          </a:xfrm>
          <a:prstGeom prst="rect">
            <a:avLst/>
          </a:prstGeom>
          <a:noFill/>
          <a:ln>
            <a:noFill/>
          </a:ln>
        </p:spPr>
      </p:pic>
      <p:sp>
        <p:nvSpPr>
          <p:cNvPr id="164" name="Google Shape;164;p24"/>
          <p:cNvSpPr txBox="1"/>
          <p:nvPr/>
        </p:nvSpPr>
        <p:spPr>
          <a:xfrm>
            <a:off x="2258494" y="154912"/>
            <a:ext cx="4152000" cy="5045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u="sng" dirty="0">
                <a:latin typeface="Verdana" pitchFamily="34" charset="0"/>
                <a:ea typeface="Verdana" pitchFamily="34" charset="0"/>
              </a:rPr>
              <a:t>CONCLUSION</a:t>
            </a:r>
            <a:endParaRPr sz="2000" b="1" u="sng" dirty="0">
              <a:latin typeface="Verdana" pitchFamily="34" charset="0"/>
              <a:ea typeface="Verdana" pitchFamily="34" charset="0"/>
            </a:endParaRPr>
          </a:p>
        </p:txBody>
      </p:sp>
      <p:sp>
        <p:nvSpPr>
          <p:cNvPr id="165" name="Google Shape;16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18</a:t>
            </a:fld>
            <a:endParaRPr/>
          </a:p>
        </p:txBody>
      </p:sp>
      <p:sp>
        <p:nvSpPr>
          <p:cNvPr id="2" name="TextBox 1">
            <a:extLst>
              <a:ext uri="{FF2B5EF4-FFF2-40B4-BE49-F238E27FC236}">
                <a16:creationId xmlns:a16="http://schemas.microsoft.com/office/drawing/2014/main" id="{F18C11BE-C8E1-48D1-82C0-665DF885F678}"/>
              </a:ext>
            </a:extLst>
          </p:cNvPr>
          <p:cNvSpPr txBox="1"/>
          <p:nvPr/>
        </p:nvSpPr>
        <p:spPr>
          <a:xfrm>
            <a:off x="244411" y="792813"/>
            <a:ext cx="7474549" cy="2739211"/>
          </a:xfrm>
          <a:prstGeom prst="rect">
            <a:avLst/>
          </a:prstGeom>
          <a:noFill/>
        </p:spPr>
        <p:txBody>
          <a:bodyPr wrap="square" rtlCol="0">
            <a:spAutoFit/>
          </a:bodyPr>
          <a:lstStyle/>
          <a:p>
            <a:pPr marL="285750" indent="-285750">
              <a:buFont typeface="Wingdings" pitchFamily="2" charset="2"/>
              <a:buChar char="Ø"/>
            </a:pPr>
            <a:r>
              <a:rPr lang="en-US" sz="1600" dirty="0">
                <a:latin typeface="Calibri" pitchFamily="34" charset="0"/>
                <a:ea typeface="Verdana" pitchFamily="34" charset="0"/>
                <a:cs typeface="Calibri" pitchFamily="34" charset="0"/>
              </a:rPr>
              <a:t>Here we conclude our lines of our mini project on the topic ‘Notepad’ with</a:t>
            </a:r>
          </a:p>
          <a:p>
            <a:r>
              <a:rPr lang="en-US" sz="1600" dirty="0">
                <a:latin typeface="Calibri" pitchFamily="34" charset="0"/>
                <a:ea typeface="Verdana" pitchFamily="34" charset="0"/>
                <a:cs typeface="Calibri" pitchFamily="34" charset="0"/>
              </a:rPr>
              <a:t>       the extreme satisfaction and contentment. This report consists brief definition of</a:t>
            </a:r>
          </a:p>
          <a:p>
            <a:r>
              <a:rPr lang="en-US" sz="1600" dirty="0">
                <a:latin typeface="Calibri" pitchFamily="34" charset="0"/>
                <a:ea typeface="Verdana" pitchFamily="34" charset="0"/>
                <a:cs typeface="Calibri" pitchFamily="34" charset="0"/>
              </a:rPr>
              <a:t>       Notepad together with its features and functions.</a:t>
            </a:r>
          </a:p>
          <a:p>
            <a:pPr marL="285750" indent="-285750">
              <a:buFont typeface="Wingdings" pitchFamily="2" charset="2"/>
              <a:buChar char="Ø"/>
            </a:pPr>
            <a:r>
              <a:rPr lang="en-US" sz="1600" dirty="0">
                <a:latin typeface="Calibri" pitchFamily="34" charset="0"/>
                <a:ea typeface="Verdana" pitchFamily="34" charset="0"/>
                <a:cs typeface="Calibri" pitchFamily="34" charset="0"/>
              </a:rPr>
              <a:t>Added to this, this report contains the basic description to create, edit,</a:t>
            </a:r>
          </a:p>
          <a:p>
            <a:r>
              <a:rPr lang="en-US" sz="1600" dirty="0">
                <a:latin typeface="Calibri" pitchFamily="34" charset="0"/>
                <a:ea typeface="Verdana" pitchFamily="34" charset="0"/>
                <a:cs typeface="Calibri" pitchFamily="34" charset="0"/>
              </a:rPr>
              <a:t>      save, delete and exit from file through JAVA program. It is user friendly, which</a:t>
            </a:r>
          </a:p>
          <a:p>
            <a:r>
              <a:rPr lang="en-US" sz="1600" dirty="0">
                <a:latin typeface="Calibri" pitchFamily="34" charset="0"/>
                <a:ea typeface="Verdana" pitchFamily="34" charset="0"/>
                <a:cs typeface="Calibri" pitchFamily="34" charset="0"/>
              </a:rPr>
              <a:t>      can be used by the user to perform desired operations. It also includes practical</a:t>
            </a:r>
          </a:p>
          <a:p>
            <a:r>
              <a:rPr lang="en-US" sz="1600" dirty="0">
                <a:latin typeface="Calibri" pitchFamily="34" charset="0"/>
                <a:ea typeface="Verdana" pitchFamily="34" charset="0"/>
                <a:cs typeface="Calibri" pitchFamily="34" charset="0"/>
              </a:rPr>
              <a:t>      implementation of text editors through complex JAVA program. </a:t>
            </a:r>
          </a:p>
          <a:p>
            <a:pPr marL="285750" indent="-285750">
              <a:buFont typeface="Wingdings" pitchFamily="2" charset="2"/>
              <a:buChar char="Ø"/>
            </a:pPr>
            <a:endParaRPr lang="en-US" sz="1600" dirty="0">
              <a:latin typeface="Calibri" pitchFamily="34" charset="0"/>
              <a:ea typeface="Verdana" pitchFamily="34" charset="0"/>
              <a:cs typeface="Calibri" pitchFamily="34" charset="0"/>
            </a:endParaRPr>
          </a:p>
          <a:p>
            <a:pPr marL="285750" indent="-285750">
              <a:buFont typeface="Wingdings" pitchFamily="2" charset="2"/>
              <a:buChar char="Ø"/>
            </a:pPr>
            <a:endParaRPr lang="en-US" sz="1600" dirty="0">
              <a:latin typeface="Calibri" pitchFamily="34" charset="0"/>
              <a:ea typeface="Verdana" pitchFamily="34" charset="0"/>
              <a:cs typeface="Calibri" pitchFamily="34" charset="0"/>
            </a:endParaRPr>
          </a:p>
          <a:p>
            <a:endParaRPr lang="en-IN" dirty="0"/>
          </a:p>
          <a:p>
            <a:endParaRPr lang="en-IN" dirty="0"/>
          </a:p>
        </p:txBody>
      </p:sp>
      <p:sp>
        <p:nvSpPr>
          <p:cNvPr id="8" name="Google Shape;58;p13"/>
          <p:cNvSpPr txBox="1"/>
          <p:nvPr/>
        </p:nvSpPr>
        <p:spPr>
          <a:xfrm>
            <a:off x="2481944" y="4446569"/>
            <a:ext cx="4141618" cy="5693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2400" b="1" dirty="0">
              <a:solidFill>
                <a:schemeClr val="dk1"/>
              </a:solidFill>
              <a:latin typeface="Verdana" pitchFamily="34" charset="0"/>
              <a:ea typeface="Verdana" pitchFamily="34" charset="0"/>
            </a:endParaRPr>
          </a:p>
          <a:p>
            <a:pPr marL="0" lvl="0" indent="0" algn="ctr" rtl="0">
              <a:spcBef>
                <a:spcPts val="0"/>
              </a:spcBef>
              <a:spcAft>
                <a:spcPts val="0"/>
              </a:spcAft>
              <a:buClr>
                <a:schemeClr val="dk1"/>
              </a:buClr>
              <a:buSzPts val="1100"/>
              <a:buFont typeface="Arial"/>
              <a:buNone/>
            </a:pPr>
            <a:r>
              <a:rPr lang="en" sz="1100" b="1" dirty="0">
                <a:solidFill>
                  <a:schemeClr val="dk1"/>
                </a:solidFill>
                <a:latin typeface="Verdana" pitchFamily="34" charset="0"/>
                <a:ea typeface="Verdana" pitchFamily="34" charset="0"/>
              </a:rPr>
              <a:t>DEPARTMENT OF INFORMATION TECHNOLOGY</a:t>
            </a:r>
            <a:endParaRPr sz="1100" b="1" dirty="0">
              <a:latin typeface="Verdana" pitchFamily="34" charset="0"/>
              <a:ea typeface="Verdana"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5"/>
          <p:cNvPicPr preferRelativeResize="0"/>
          <p:nvPr/>
        </p:nvPicPr>
        <p:blipFill>
          <a:blip r:embed="rId3">
            <a:alphaModFix/>
          </a:blip>
          <a:stretch>
            <a:fillRect/>
          </a:stretch>
        </p:blipFill>
        <p:spPr>
          <a:xfrm>
            <a:off x="7582375" y="0"/>
            <a:ext cx="1561625" cy="1809525"/>
          </a:xfrm>
          <a:prstGeom prst="rect">
            <a:avLst/>
          </a:prstGeom>
          <a:noFill/>
          <a:ln>
            <a:noFill/>
          </a:ln>
        </p:spPr>
      </p:pic>
      <p:pic>
        <p:nvPicPr>
          <p:cNvPr id="172" name="Google Shape;172;p25"/>
          <p:cNvPicPr preferRelativeResize="0"/>
          <p:nvPr/>
        </p:nvPicPr>
        <p:blipFill>
          <a:blip r:embed="rId4">
            <a:alphaModFix/>
          </a:blip>
          <a:stretch>
            <a:fillRect/>
          </a:stretch>
        </p:blipFill>
        <p:spPr>
          <a:xfrm>
            <a:off x="0" y="0"/>
            <a:ext cx="1680624" cy="814326"/>
          </a:xfrm>
          <a:prstGeom prst="rect">
            <a:avLst/>
          </a:prstGeom>
          <a:noFill/>
          <a:ln>
            <a:noFill/>
          </a:ln>
        </p:spPr>
      </p:pic>
      <p:sp>
        <p:nvSpPr>
          <p:cNvPr id="173" name="Google Shape;173;p25"/>
          <p:cNvSpPr txBox="1"/>
          <p:nvPr/>
        </p:nvSpPr>
        <p:spPr>
          <a:xfrm>
            <a:off x="2545727" y="203613"/>
            <a:ext cx="3807571" cy="40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u="sng" dirty="0">
                <a:latin typeface="Verdana" pitchFamily="34" charset="0"/>
                <a:ea typeface="Verdana" pitchFamily="34" charset="0"/>
              </a:rPr>
              <a:t>REFERENCES</a:t>
            </a:r>
            <a:endParaRPr sz="2000" b="1" u="sng" dirty="0">
              <a:latin typeface="Verdana" pitchFamily="34" charset="0"/>
              <a:ea typeface="Verdana" pitchFamily="34" charset="0"/>
            </a:endParaRPr>
          </a:p>
        </p:txBody>
      </p:sp>
      <p:sp>
        <p:nvSpPr>
          <p:cNvPr id="174" name="Google Shape;17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19</a:t>
            </a:fld>
            <a:endParaRPr/>
          </a:p>
        </p:txBody>
      </p:sp>
      <p:sp>
        <p:nvSpPr>
          <p:cNvPr id="2" name="Rectangle 1"/>
          <p:cNvSpPr/>
          <p:nvPr/>
        </p:nvSpPr>
        <p:spPr>
          <a:xfrm>
            <a:off x="-530311" y="1615570"/>
            <a:ext cx="8630630" cy="1826141"/>
          </a:xfrm>
          <a:prstGeom prst="rect">
            <a:avLst/>
          </a:prstGeom>
        </p:spPr>
        <p:txBody>
          <a:bodyPr wrap="square">
            <a:spAutoFit/>
          </a:bodyPr>
          <a:lstStyle/>
          <a:p>
            <a:pPr marL="800100">
              <a:spcAft>
                <a:spcPts val="1600"/>
              </a:spcAft>
            </a:pPr>
            <a:r>
              <a:rPr lang="en-IN" sz="1800" dirty="0">
                <a:solidFill>
                  <a:srgbClr val="000000"/>
                </a:solidFill>
                <a:hlinkClick r:id="rId5"/>
              </a:rPr>
              <a:t>https://www.researchgate.net/publication/342815048_EMPLOYEE_LEAVE_MANAGEMENT_SYSTEM</a:t>
            </a:r>
            <a:endParaRPr lang="en-IN" sz="1800" dirty="0">
              <a:solidFill>
                <a:srgbClr val="000000"/>
              </a:solidFill>
            </a:endParaRPr>
          </a:p>
          <a:p>
            <a:pPr marL="800100">
              <a:spcAft>
                <a:spcPts val="1600"/>
              </a:spcAft>
            </a:pPr>
            <a:r>
              <a:rPr lang="en-IN" sz="1800" dirty="0">
                <a:solidFill>
                  <a:srgbClr val="000000"/>
                </a:solidFill>
                <a:hlinkClick r:id="rId6"/>
              </a:rPr>
              <a:t>https://capstoneguide.com/online-employee-leave-management-system-capstone-project-document/</a:t>
            </a:r>
            <a:endParaRPr lang="en-IN" sz="1800" dirty="0">
              <a:solidFill>
                <a:srgbClr val="000000"/>
              </a:solidFill>
            </a:endParaRPr>
          </a:p>
          <a:p>
            <a:pPr lvl="0"/>
            <a:endParaRPr lang="en-US" dirty="0">
              <a:latin typeface="Calibri" pitchFamily="34" charset="0"/>
              <a:ea typeface="Verdana" pitchFamily="34" charset="0"/>
              <a:cs typeface="Calibri" pitchFamily="34" charset="0"/>
            </a:endParaRPr>
          </a:p>
        </p:txBody>
      </p:sp>
      <p:sp>
        <p:nvSpPr>
          <p:cNvPr id="9" name="Google Shape;58;p13"/>
          <p:cNvSpPr txBox="1"/>
          <p:nvPr/>
        </p:nvSpPr>
        <p:spPr>
          <a:xfrm>
            <a:off x="2481944" y="4446569"/>
            <a:ext cx="4141618" cy="5693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2400" b="1" dirty="0">
              <a:solidFill>
                <a:schemeClr val="dk1"/>
              </a:solidFill>
              <a:latin typeface="Verdana" pitchFamily="34" charset="0"/>
              <a:ea typeface="Verdana" pitchFamily="34" charset="0"/>
            </a:endParaRPr>
          </a:p>
          <a:p>
            <a:pPr marL="0" lvl="0" indent="0" algn="ctr" rtl="0">
              <a:spcBef>
                <a:spcPts val="0"/>
              </a:spcBef>
              <a:spcAft>
                <a:spcPts val="0"/>
              </a:spcAft>
              <a:buClr>
                <a:schemeClr val="dk1"/>
              </a:buClr>
              <a:buSzPts val="1100"/>
              <a:buFont typeface="Arial"/>
              <a:buNone/>
            </a:pPr>
            <a:r>
              <a:rPr lang="en" sz="1100" b="1" dirty="0">
                <a:solidFill>
                  <a:schemeClr val="dk1"/>
                </a:solidFill>
                <a:latin typeface="Verdana" pitchFamily="34" charset="0"/>
                <a:ea typeface="Verdana" pitchFamily="34" charset="0"/>
              </a:rPr>
              <a:t>DEPARTMENT OF INFORMATION TECHNOLOGY</a:t>
            </a:r>
            <a:endParaRPr sz="1100" b="1" dirty="0">
              <a:latin typeface="Verdana" pitchFamily="34" charset="0"/>
              <a:ea typeface="Verdana"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7582375" y="0"/>
            <a:ext cx="1561625" cy="1809525"/>
          </a:xfrm>
          <a:prstGeom prst="rect">
            <a:avLst/>
          </a:prstGeom>
          <a:noFill/>
          <a:ln>
            <a:noFill/>
          </a:ln>
        </p:spPr>
      </p:pic>
      <p:pic>
        <p:nvPicPr>
          <p:cNvPr id="65" name="Google Shape;65;p14"/>
          <p:cNvPicPr preferRelativeResize="0"/>
          <p:nvPr/>
        </p:nvPicPr>
        <p:blipFill>
          <a:blip r:embed="rId4">
            <a:alphaModFix/>
          </a:blip>
          <a:stretch>
            <a:fillRect/>
          </a:stretch>
        </p:blipFill>
        <p:spPr>
          <a:xfrm>
            <a:off x="0" y="0"/>
            <a:ext cx="1680624" cy="814326"/>
          </a:xfrm>
          <a:prstGeom prst="rect">
            <a:avLst/>
          </a:prstGeom>
          <a:noFill/>
          <a:ln>
            <a:noFill/>
          </a:ln>
        </p:spPr>
      </p:pic>
      <p:sp>
        <p:nvSpPr>
          <p:cNvPr id="66" name="Google Shape;66;p14"/>
          <p:cNvSpPr txBox="1"/>
          <p:nvPr/>
        </p:nvSpPr>
        <p:spPr>
          <a:xfrm>
            <a:off x="2032600" y="1673175"/>
            <a:ext cx="5403900" cy="154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p>
        </p:txBody>
      </p:sp>
      <p:sp>
        <p:nvSpPr>
          <p:cNvPr id="67" name="Google Shape;67;p14"/>
          <p:cNvSpPr txBox="1"/>
          <p:nvPr/>
        </p:nvSpPr>
        <p:spPr>
          <a:xfrm>
            <a:off x="2818200" y="292025"/>
            <a:ext cx="3507600" cy="58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dirty="0">
                <a:latin typeface="Verdana" pitchFamily="34" charset="0"/>
                <a:ea typeface="Verdana" pitchFamily="34" charset="0"/>
              </a:rPr>
              <a:t>OUTLINE</a:t>
            </a:r>
            <a:endParaRPr sz="2000" b="1" u="sng" dirty="0">
              <a:latin typeface="Verdana" pitchFamily="34" charset="0"/>
              <a:ea typeface="Verdana" pitchFamily="34" charset="0"/>
            </a:endParaRPr>
          </a:p>
        </p:txBody>
      </p:sp>
      <p:sp>
        <p:nvSpPr>
          <p:cNvPr id="68" name="Google Shape;6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a:t>
            </a:fld>
            <a:endParaRPr/>
          </a:p>
        </p:txBody>
      </p:sp>
      <p:sp>
        <p:nvSpPr>
          <p:cNvPr id="8" name="TextBox 7"/>
          <p:cNvSpPr txBox="1"/>
          <p:nvPr/>
        </p:nvSpPr>
        <p:spPr>
          <a:xfrm>
            <a:off x="1019503" y="1053624"/>
            <a:ext cx="6253656" cy="3477875"/>
          </a:xfrm>
          <a:prstGeom prst="rect">
            <a:avLst/>
          </a:prstGeom>
          <a:noFill/>
        </p:spPr>
        <p:txBody>
          <a:bodyPr wrap="square" rtlCol="0">
            <a:spAutoFit/>
          </a:bodyPr>
          <a:lstStyle/>
          <a:p>
            <a:pPr marL="457200" indent="-457200">
              <a:buFont typeface="+mj-lt"/>
              <a:buAutoNum type="arabicPeriod"/>
            </a:pPr>
            <a:r>
              <a:rPr lang="en-GB" sz="2000" b="1" dirty="0">
                <a:latin typeface="Verdana" pitchFamily="34" charset="0"/>
                <a:ea typeface="Verdana" pitchFamily="34" charset="0"/>
              </a:rPr>
              <a:t> Introduction</a:t>
            </a:r>
          </a:p>
          <a:p>
            <a:pPr marL="457200" indent="-457200">
              <a:buFont typeface="+mj-lt"/>
              <a:buAutoNum type="arabicPeriod"/>
            </a:pPr>
            <a:endParaRPr lang="en-GB" sz="2000" b="1" dirty="0">
              <a:latin typeface="Verdana" pitchFamily="34" charset="0"/>
              <a:ea typeface="Verdana" pitchFamily="34" charset="0"/>
            </a:endParaRPr>
          </a:p>
          <a:p>
            <a:pPr marL="457200" indent="-457200">
              <a:buFont typeface="+mj-lt"/>
              <a:buAutoNum type="arabicPeriod"/>
            </a:pPr>
            <a:r>
              <a:rPr lang="en-GB" sz="2000" b="1" dirty="0">
                <a:latin typeface="Verdana" pitchFamily="34" charset="0"/>
                <a:ea typeface="Verdana" pitchFamily="34" charset="0"/>
              </a:rPr>
              <a:t> Literature Review</a:t>
            </a:r>
          </a:p>
          <a:p>
            <a:pPr marL="457200" indent="-457200">
              <a:buFont typeface="+mj-lt"/>
              <a:buAutoNum type="arabicPeriod"/>
            </a:pPr>
            <a:endParaRPr lang="en-GB" sz="2000" b="1" dirty="0">
              <a:latin typeface="Verdana" pitchFamily="34" charset="0"/>
              <a:ea typeface="Verdana" pitchFamily="34" charset="0"/>
            </a:endParaRPr>
          </a:p>
          <a:p>
            <a:pPr marL="457200" indent="-457200">
              <a:buFont typeface="+mj-lt"/>
              <a:buAutoNum type="arabicPeriod"/>
            </a:pPr>
            <a:r>
              <a:rPr lang="en-GB" sz="2000" b="1" dirty="0">
                <a:latin typeface="Verdana" pitchFamily="34" charset="0"/>
                <a:ea typeface="Verdana" pitchFamily="34" charset="0"/>
              </a:rPr>
              <a:t> Problem Statement</a:t>
            </a:r>
          </a:p>
          <a:p>
            <a:pPr marL="457200" indent="-457200">
              <a:buFont typeface="+mj-lt"/>
              <a:buAutoNum type="arabicPeriod"/>
            </a:pPr>
            <a:endParaRPr lang="en-GB" sz="2000" b="1" dirty="0">
              <a:latin typeface="Verdana" pitchFamily="34" charset="0"/>
              <a:ea typeface="Verdana" pitchFamily="34" charset="0"/>
            </a:endParaRPr>
          </a:p>
          <a:p>
            <a:pPr marL="457200" indent="-457200">
              <a:buFont typeface="+mj-lt"/>
              <a:buAutoNum type="arabicPeriod"/>
            </a:pPr>
            <a:r>
              <a:rPr lang="en-GB" sz="2000" b="1" dirty="0">
                <a:latin typeface="Verdana" pitchFamily="34" charset="0"/>
                <a:ea typeface="Verdana" pitchFamily="34" charset="0"/>
              </a:rPr>
              <a:t> Proposed Solution</a:t>
            </a:r>
          </a:p>
          <a:p>
            <a:pPr marL="457200" indent="-457200">
              <a:buFont typeface="+mj-lt"/>
              <a:buAutoNum type="arabicPeriod"/>
            </a:pPr>
            <a:endParaRPr lang="en-GB" sz="2000" b="1" dirty="0">
              <a:latin typeface="Verdana" pitchFamily="34" charset="0"/>
              <a:ea typeface="Verdana" pitchFamily="34" charset="0"/>
            </a:endParaRPr>
          </a:p>
          <a:p>
            <a:pPr marL="457200" indent="-457200">
              <a:buFont typeface="+mj-lt"/>
              <a:buAutoNum type="arabicPeriod"/>
            </a:pPr>
            <a:r>
              <a:rPr lang="en-GB" sz="2000" b="1" dirty="0">
                <a:latin typeface="Verdana" pitchFamily="34" charset="0"/>
                <a:ea typeface="Verdana" pitchFamily="34" charset="0"/>
              </a:rPr>
              <a:t> Designing of System</a:t>
            </a:r>
          </a:p>
          <a:p>
            <a:pPr marL="457200" indent="-457200">
              <a:buFont typeface="+mj-lt"/>
              <a:buAutoNum type="arabicPeriod"/>
            </a:pPr>
            <a:endParaRPr lang="en-GB" sz="2000" b="1" dirty="0">
              <a:latin typeface="Verdana" pitchFamily="34" charset="0"/>
              <a:ea typeface="Verdana" pitchFamily="34" charset="0"/>
            </a:endParaRPr>
          </a:p>
          <a:p>
            <a:pPr marL="457200" indent="-457200">
              <a:buFont typeface="+mj-lt"/>
              <a:buAutoNum type="arabicPeriod"/>
            </a:pPr>
            <a:r>
              <a:rPr lang="en-GB" sz="2000" b="1" dirty="0">
                <a:latin typeface="Verdana" pitchFamily="34" charset="0"/>
                <a:ea typeface="Verdana" pitchFamily="34" charset="0"/>
              </a:rPr>
              <a:t> Conclusion</a:t>
            </a:r>
          </a:p>
        </p:txBody>
      </p:sp>
      <p:sp>
        <p:nvSpPr>
          <p:cNvPr id="9" name="Google Shape;58;p13"/>
          <p:cNvSpPr txBox="1"/>
          <p:nvPr/>
        </p:nvSpPr>
        <p:spPr>
          <a:xfrm>
            <a:off x="2481944" y="4347668"/>
            <a:ext cx="4141618" cy="5693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2400" b="1" dirty="0">
              <a:solidFill>
                <a:schemeClr val="dk1"/>
              </a:solidFill>
              <a:latin typeface="Verdana" pitchFamily="34" charset="0"/>
              <a:ea typeface="Verdana" pitchFamily="34" charset="0"/>
            </a:endParaRPr>
          </a:p>
          <a:p>
            <a:pPr marL="0" lvl="0" indent="0" algn="ctr" rtl="0">
              <a:spcBef>
                <a:spcPts val="0"/>
              </a:spcBef>
              <a:spcAft>
                <a:spcPts val="0"/>
              </a:spcAft>
              <a:buClr>
                <a:schemeClr val="dk1"/>
              </a:buClr>
              <a:buSzPts val="1100"/>
              <a:buFont typeface="Arial"/>
              <a:buNone/>
            </a:pPr>
            <a:r>
              <a:rPr lang="en" sz="1100" b="1" dirty="0">
                <a:solidFill>
                  <a:schemeClr val="dk1"/>
                </a:solidFill>
                <a:latin typeface="Verdana" pitchFamily="34" charset="0"/>
                <a:ea typeface="Verdana" pitchFamily="34" charset="0"/>
              </a:rPr>
              <a:t>DEPARTMENT OF INFORMATION TECHNOLOGY</a:t>
            </a:r>
            <a:endParaRPr sz="1100" b="1" dirty="0">
              <a:latin typeface="Verdana" pitchFamily="34" charset="0"/>
              <a:ea typeface="Verdana"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7582375" y="0"/>
            <a:ext cx="1561625" cy="1809525"/>
          </a:xfrm>
          <a:prstGeom prst="rect">
            <a:avLst/>
          </a:prstGeom>
          <a:noFill/>
          <a:ln>
            <a:noFill/>
          </a:ln>
        </p:spPr>
      </p:pic>
      <p:pic>
        <p:nvPicPr>
          <p:cNvPr id="65" name="Google Shape;65;p14"/>
          <p:cNvPicPr preferRelativeResize="0"/>
          <p:nvPr/>
        </p:nvPicPr>
        <p:blipFill>
          <a:blip r:embed="rId4">
            <a:alphaModFix/>
          </a:blip>
          <a:stretch>
            <a:fillRect/>
          </a:stretch>
        </p:blipFill>
        <p:spPr>
          <a:xfrm>
            <a:off x="0" y="0"/>
            <a:ext cx="1680624" cy="814326"/>
          </a:xfrm>
          <a:prstGeom prst="rect">
            <a:avLst/>
          </a:prstGeom>
          <a:noFill/>
          <a:ln>
            <a:noFill/>
          </a:ln>
        </p:spPr>
      </p:pic>
      <p:sp>
        <p:nvSpPr>
          <p:cNvPr id="66" name="Google Shape;66;p14"/>
          <p:cNvSpPr txBox="1"/>
          <p:nvPr/>
        </p:nvSpPr>
        <p:spPr>
          <a:xfrm>
            <a:off x="2032600" y="1673175"/>
            <a:ext cx="5403900" cy="154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p>
        </p:txBody>
      </p:sp>
      <p:sp>
        <p:nvSpPr>
          <p:cNvPr id="67" name="Google Shape;67;p14"/>
          <p:cNvSpPr txBox="1"/>
          <p:nvPr/>
        </p:nvSpPr>
        <p:spPr>
          <a:xfrm>
            <a:off x="2818200" y="226868"/>
            <a:ext cx="3507600" cy="58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u="sng" dirty="0">
                <a:latin typeface="Verdana" pitchFamily="34" charset="0"/>
                <a:ea typeface="Verdana" pitchFamily="34" charset="0"/>
              </a:rPr>
              <a:t>INTRODUCTION</a:t>
            </a:r>
            <a:endParaRPr sz="2000" b="1" u="sng" dirty="0">
              <a:latin typeface="Verdana" pitchFamily="34" charset="0"/>
              <a:ea typeface="Verdana" pitchFamily="34" charset="0"/>
            </a:endParaRPr>
          </a:p>
        </p:txBody>
      </p:sp>
      <p:sp>
        <p:nvSpPr>
          <p:cNvPr id="68" name="Google Shape;6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a:t>
            </a:fld>
            <a:endParaRPr/>
          </a:p>
        </p:txBody>
      </p:sp>
      <p:sp>
        <p:nvSpPr>
          <p:cNvPr id="2" name="TextBox 1">
            <a:extLst>
              <a:ext uri="{FF2B5EF4-FFF2-40B4-BE49-F238E27FC236}">
                <a16:creationId xmlns:a16="http://schemas.microsoft.com/office/drawing/2014/main" id="{BD494AC8-3B96-4C14-AC54-F8FD0F250748}"/>
              </a:ext>
            </a:extLst>
          </p:cNvPr>
          <p:cNvSpPr txBox="1"/>
          <p:nvPr/>
        </p:nvSpPr>
        <p:spPr>
          <a:xfrm>
            <a:off x="215632" y="828439"/>
            <a:ext cx="7776462" cy="3908762"/>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latin typeface="Calibri" pitchFamily="34" charset="0"/>
                <a:ea typeface="Verdana" pitchFamily="34" charset="0"/>
                <a:cs typeface="Calibri" pitchFamily="34" charset="0"/>
              </a:rPr>
              <a:t>Notepad is a simple text editor.</a:t>
            </a:r>
          </a:p>
          <a:p>
            <a:pPr marL="285750" indent="-285750">
              <a:buFont typeface="Wingdings" panose="05000000000000000000" pitchFamily="2" charset="2"/>
              <a:buChar char="Ø"/>
            </a:pPr>
            <a:r>
              <a:rPr lang="en-US" sz="1800" dirty="0">
                <a:latin typeface="Calibri" pitchFamily="34" charset="0"/>
                <a:ea typeface="Verdana" pitchFamily="34" charset="0"/>
                <a:cs typeface="Calibri" pitchFamily="34" charset="0"/>
              </a:rPr>
              <a:t>A basic text-editing program which enables computer users to create documents.</a:t>
            </a:r>
          </a:p>
          <a:p>
            <a:pPr marL="285750" indent="-285750">
              <a:buFont typeface="Wingdings" panose="05000000000000000000" pitchFamily="2" charset="2"/>
              <a:buChar char="Ø"/>
            </a:pPr>
            <a:r>
              <a:rPr lang="en-US" sz="1800" dirty="0">
                <a:latin typeface="Calibri" pitchFamily="34" charset="0"/>
                <a:ea typeface="Verdana" pitchFamily="34" charset="0"/>
                <a:cs typeface="Calibri" pitchFamily="34" charset="0"/>
              </a:rPr>
              <a:t>Notepad is a text editor and source code editor for use with Microsoft Windows.</a:t>
            </a:r>
          </a:p>
          <a:p>
            <a:pPr marL="285750" indent="-285750">
              <a:buFont typeface="Wingdings" panose="05000000000000000000" pitchFamily="2" charset="2"/>
              <a:buChar char="Ø"/>
            </a:pPr>
            <a:r>
              <a:rPr lang="en-US" sz="1800" dirty="0">
                <a:latin typeface="Calibri" pitchFamily="34" charset="0"/>
                <a:ea typeface="Verdana" pitchFamily="34" charset="0"/>
                <a:cs typeface="Calibri" pitchFamily="34" charset="0"/>
              </a:rPr>
              <a:t>The application is a text editor in Java. This text editor developed in Java</a:t>
            </a:r>
          </a:p>
          <a:p>
            <a:pPr marL="285750" indent="-285750">
              <a:buFont typeface="Wingdings" panose="05000000000000000000" pitchFamily="2" charset="2"/>
              <a:buChar char="Ø"/>
            </a:pPr>
            <a:r>
              <a:rPr lang="en-US" sz="1800" dirty="0">
                <a:latin typeface="Calibri" pitchFamily="34" charset="0"/>
                <a:ea typeface="Verdana" pitchFamily="34" charset="0"/>
                <a:cs typeface="Calibri" pitchFamily="34" charset="0"/>
              </a:rPr>
              <a:t>platform is a replication of the word editors. We all are familiar with and which</a:t>
            </a:r>
          </a:p>
          <a:p>
            <a:pPr marL="285750" indent="-285750">
              <a:buFont typeface="Wingdings" panose="05000000000000000000" pitchFamily="2" charset="2"/>
              <a:buChar char="Ø"/>
            </a:pPr>
            <a:r>
              <a:rPr lang="en-US" sz="1800" dirty="0">
                <a:latin typeface="Calibri" pitchFamily="34" charset="0"/>
                <a:ea typeface="Verdana" pitchFamily="34" charset="0"/>
                <a:cs typeface="Calibri" pitchFamily="34" charset="0"/>
              </a:rPr>
              <a:t>we use quite often on a daily basis. </a:t>
            </a:r>
          </a:p>
          <a:p>
            <a:pPr marL="285750" indent="-285750">
              <a:buFont typeface="Wingdings" panose="05000000000000000000" pitchFamily="2" charset="2"/>
              <a:buChar char="Ø"/>
            </a:pPr>
            <a:r>
              <a:rPr lang="en-US" sz="1800" dirty="0">
                <a:latin typeface="Calibri" pitchFamily="34" charset="0"/>
                <a:ea typeface="Verdana" pitchFamily="34" charset="0"/>
                <a:cs typeface="Calibri" pitchFamily="34" charset="0"/>
              </a:rPr>
              <a:t>This editor has been created using Java for the Front end interface.</a:t>
            </a:r>
          </a:p>
          <a:p>
            <a:pPr marL="285750" indent="-285750">
              <a:buFont typeface="Wingdings" panose="05000000000000000000" pitchFamily="2" charset="2"/>
              <a:buChar char="Ø"/>
            </a:pPr>
            <a:r>
              <a:rPr lang="en-US" sz="1800" dirty="0">
                <a:latin typeface="Calibri" pitchFamily="34" charset="0"/>
                <a:ea typeface="Verdana" pitchFamily="34" charset="0"/>
                <a:cs typeface="Calibri" pitchFamily="34" charset="0"/>
              </a:rPr>
              <a:t> The text edited in the editor is stored in the desired location.</a:t>
            </a:r>
          </a:p>
          <a:p>
            <a:pPr marL="285750" indent="-285750">
              <a:buFont typeface="Wingdings" panose="05000000000000000000" pitchFamily="2" charset="2"/>
              <a:buChar char="Ø"/>
            </a:pPr>
            <a:r>
              <a:rPr lang="en-US" sz="1800" dirty="0">
                <a:latin typeface="Calibri" pitchFamily="34" charset="0"/>
                <a:ea typeface="Verdana" pitchFamily="34" charset="0"/>
                <a:cs typeface="Calibri" pitchFamily="34" charset="0"/>
              </a:rPr>
              <a:t>This application contains some basic features like open file, save file.</a:t>
            </a:r>
          </a:p>
          <a:p>
            <a:r>
              <a:rPr lang="en-US" sz="1800" dirty="0">
                <a:latin typeface="Calibri" pitchFamily="34" charset="0"/>
                <a:ea typeface="Verdana" pitchFamily="34" charset="0"/>
                <a:cs typeface="Calibri" pitchFamily="34" charset="0"/>
              </a:rPr>
              <a:t> </a:t>
            </a:r>
          </a:p>
          <a:p>
            <a:pPr marL="285750" indent="-285750">
              <a:buFont typeface="Wingdings" panose="05000000000000000000" pitchFamily="2" charset="2"/>
              <a:buChar char="Ø"/>
            </a:pPr>
            <a:endParaRPr lang="en-IN" dirty="0">
              <a:solidFill>
                <a:schemeClr val="tx1">
                  <a:lumMod val="95000"/>
                  <a:lumOff val="5000"/>
                </a:schemeClr>
              </a:solidFill>
            </a:endParaRPr>
          </a:p>
        </p:txBody>
      </p:sp>
      <p:sp>
        <p:nvSpPr>
          <p:cNvPr id="9" name="Google Shape;58;p13"/>
          <p:cNvSpPr txBox="1"/>
          <p:nvPr/>
        </p:nvSpPr>
        <p:spPr>
          <a:xfrm>
            <a:off x="2481944" y="4347668"/>
            <a:ext cx="4141618" cy="5693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2400" b="1" dirty="0">
              <a:solidFill>
                <a:schemeClr val="dk1"/>
              </a:solidFill>
              <a:latin typeface="Verdana" pitchFamily="34" charset="0"/>
              <a:ea typeface="Verdana" pitchFamily="34" charset="0"/>
            </a:endParaRPr>
          </a:p>
          <a:p>
            <a:pPr marL="0" lvl="0" indent="0" algn="ctr" rtl="0">
              <a:spcBef>
                <a:spcPts val="0"/>
              </a:spcBef>
              <a:spcAft>
                <a:spcPts val="0"/>
              </a:spcAft>
              <a:buClr>
                <a:schemeClr val="dk1"/>
              </a:buClr>
              <a:buSzPts val="1100"/>
              <a:buFont typeface="Arial"/>
              <a:buNone/>
            </a:pPr>
            <a:r>
              <a:rPr lang="en" sz="1100" b="1" dirty="0">
                <a:solidFill>
                  <a:schemeClr val="dk1"/>
                </a:solidFill>
                <a:latin typeface="Verdana" pitchFamily="34" charset="0"/>
                <a:ea typeface="Verdana" pitchFamily="34" charset="0"/>
              </a:rPr>
              <a:t>DEPARTMENT OF INFORMATION TECHNOLOGY</a:t>
            </a:r>
            <a:endParaRPr sz="1100" b="1" dirty="0">
              <a:latin typeface="Verdana" pitchFamily="34" charset="0"/>
              <a:ea typeface="Verdana"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7582375" y="0"/>
            <a:ext cx="1561625" cy="1809525"/>
          </a:xfrm>
          <a:prstGeom prst="rect">
            <a:avLst/>
          </a:prstGeom>
          <a:noFill/>
          <a:ln>
            <a:noFill/>
          </a:ln>
        </p:spPr>
      </p:pic>
      <p:pic>
        <p:nvPicPr>
          <p:cNvPr id="75" name="Google Shape;75;p15"/>
          <p:cNvPicPr preferRelativeResize="0"/>
          <p:nvPr/>
        </p:nvPicPr>
        <p:blipFill>
          <a:blip r:embed="rId4">
            <a:alphaModFix/>
          </a:blip>
          <a:stretch>
            <a:fillRect/>
          </a:stretch>
        </p:blipFill>
        <p:spPr>
          <a:xfrm>
            <a:off x="0" y="0"/>
            <a:ext cx="1680624" cy="814326"/>
          </a:xfrm>
          <a:prstGeom prst="rect">
            <a:avLst/>
          </a:prstGeom>
          <a:noFill/>
          <a:ln>
            <a:noFill/>
          </a:ln>
        </p:spPr>
      </p:pic>
      <p:sp>
        <p:nvSpPr>
          <p:cNvPr id="76" name="Google Shape;76;p15"/>
          <p:cNvSpPr txBox="1"/>
          <p:nvPr/>
        </p:nvSpPr>
        <p:spPr>
          <a:xfrm>
            <a:off x="2421600" y="264035"/>
            <a:ext cx="4300800" cy="47108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u="sng" dirty="0">
                <a:latin typeface="Verdana" pitchFamily="34" charset="0"/>
                <a:ea typeface="Verdana" pitchFamily="34" charset="0"/>
              </a:rPr>
              <a:t>LITERATURE SURVEY</a:t>
            </a:r>
            <a:endParaRPr sz="2000" b="1" u="sng" dirty="0">
              <a:latin typeface="Verdana" pitchFamily="34" charset="0"/>
              <a:ea typeface="Verdana" pitchFamily="34" charset="0"/>
            </a:endParaRPr>
          </a:p>
        </p:txBody>
      </p:sp>
      <p:sp>
        <p:nvSpPr>
          <p:cNvPr id="77" name="Google Shape;77;p15"/>
          <p:cNvSpPr txBox="1"/>
          <p:nvPr/>
        </p:nvSpPr>
        <p:spPr>
          <a:xfrm>
            <a:off x="320785" y="814325"/>
            <a:ext cx="6665100" cy="36626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latin typeface="Verdana" pitchFamily="34" charset="0"/>
                <a:ea typeface="Verdana" pitchFamily="34" charset="0"/>
              </a:rPr>
              <a:t>EXISTING SYSTEM (RESEARCH PAPER CITATIONS)</a:t>
            </a:r>
            <a:endParaRPr sz="1600" b="1" dirty="0">
              <a:latin typeface="Verdana" pitchFamily="34" charset="0"/>
              <a:ea typeface="Verdana" pitchFamily="34" charset="0"/>
            </a:endParaRPr>
          </a:p>
        </p:txBody>
      </p:sp>
      <p:sp>
        <p:nvSpPr>
          <p:cNvPr id="79" name="Google Shape;7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a:t>
            </a:fld>
            <a:endParaRPr/>
          </a:p>
        </p:txBody>
      </p:sp>
      <p:sp>
        <p:nvSpPr>
          <p:cNvPr id="80" name="Google Shape;80;p15"/>
          <p:cNvSpPr txBox="1"/>
          <p:nvPr/>
        </p:nvSpPr>
        <p:spPr>
          <a:xfrm>
            <a:off x="1353787" y="4614872"/>
            <a:ext cx="5947414" cy="42026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100" b="1" dirty="0">
              <a:solidFill>
                <a:schemeClr val="dk1"/>
              </a:solidFill>
              <a:latin typeface="Verdana" pitchFamily="34" charset="0"/>
              <a:ea typeface="Verdana" pitchFamily="34" charset="0"/>
            </a:endParaRPr>
          </a:p>
          <a:p>
            <a:pPr marL="0" lvl="0" indent="0" algn="ctr" rtl="0">
              <a:spcBef>
                <a:spcPts val="0"/>
              </a:spcBef>
              <a:spcAft>
                <a:spcPts val="0"/>
              </a:spcAft>
              <a:buNone/>
            </a:pPr>
            <a:r>
              <a:rPr lang="en" sz="1100" b="1" dirty="0">
                <a:solidFill>
                  <a:schemeClr val="dk1"/>
                </a:solidFill>
                <a:latin typeface="Verdana" pitchFamily="34" charset="0"/>
                <a:ea typeface="Verdana" pitchFamily="34" charset="0"/>
              </a:rPr>
              <a:t>DEPARTMENT OF INFORMATION TECHNOLOGY</a:t>
            </a:r>
            <a:endParaRPr sz="1100" b="1" dirty="0">
              <a:solidFill>
                <a:schemeClr val="dk1"/>
              </a:solidFill>
              <a:latin typeface="Verdana" pitchFamily="34" charset="0"/>
              <a:ea typeface="Verdana" pitchFamily="34" charset="0"/>
            </a:endParaRPr>
          </a:p>
        </p:txBody>
      </p:sp>
      <p:sp>
        <p:nvSpPr>
          <p:cNvPr id="81" name="Google Shape;81;p15"/>
          <p:cNvSpPr txBox="1"/>
          <p:nvPr/>
        </p:nvSpPr>
        <p:spPr>
          <a:xfrm>
            <a:off x="320784" y="1179279"/>
            <a:ext cx="7528805" cy="3562598"/>
          </a:xfrm>
          <a:prstGeom prst="rect">
            <a:avLst/>
          </a:prstGeom>
          <a:noFill/>
          <a:ln>
            <a:noFill/>
          </a:ln>
        </p:spPr>
        <p:txBody>
          <a:bodyPr spcFirstLastPara="1" wrap="square" lIns="91425" tIns="91425" rIns="91425" bIns="91425" anchor="t" anchorCtr="0">
            <a:noAutofit/>
          </a:bodyPr>
          <a:lstStyle/>
          <a:p>
            <a:pPr marL="285750" lvl="0" indent="-285750">
              <a:buFont typeface="Wingdings" pitchFamily="2" charset="2"/>
              <a:buChar char="Ø"/>
            </a:pPr>
            <a:r>
              <a:rPr lang="en-US" sz="1600" dirty="0">
                <a:latin typeface="Calibri" pitchFamily="34" charset="0"/>
                <a:ea typeface="Verdana" pitchFamily="34" charset="0"/>
                <a:cs typeface="Calibri" pitchFamily="34" charset="0"/>
              </a:rPr>
              <a:t>2019 IEEE 9</a:t>
            </a:r>
            <a:r>
              <a:rPr lang="en-US" sz="1600" baseline="30000" dirty="0">
                <a:latin typeface="Calibri" pitchFamily="34" charset="0"/>
                <a:ea typeface="Verdana" pitchFamily="34" charset="0"/>
                <a:cs typeface="Calibri" pitchFamily="34" charset="0"/>
              </a:rPr>
              <a:t>th</a:t>
            </a:r>
            <a:r>
              <a:rPr lang="en-US" sz="1600" dirty="0">
                <a:latin typeface="Calibri" pitchFamily="34" charset="0"/>
                <a:ea typeface="Verdana" pitchFamily="34" charset="0"/>
                <a:cs typeface="Calibri" pitchFamily="34" charset="0"/>
              </a:rPr>
              <a:t> International Conference on System Engineering and Technology   (ICSET), 7</a:t>
            </a:r>
            <a:r>
              <a:rPr lang="en-US" sz="1600" baseline="30000" dirty="0">
                <a:latin typeface="Calibri" pitchFamily="34" charset="0"/>
                <a:ea typeface="Verdana" pitchFamily="34" charset="0"/>
                <a:cs typeface="Calibri" pitchFamily="34" charset="0"/>
              </a:rPr>
              <a:t>th</a:t>
            </a:r>
            <a:r>
              <a:rPr lang="en-US" sz="1600" dirty="0">
                <a:latin typeface="Calibri" pitchFamily="34" charset="0"/>
                <a:ea typeface="Verdana" pitchFamily="34" charset="0"/>
                <a:cs typeface="Calibri" pitchFamily="34" charset="0"/>
              </a:rPr>
              <a:t> October 2019, Shah Alam, Malaysia.</a:t>
            </a:r>
          </a:p>
          <a:p>
            <a:pPr lvl="0"/>
            <a:r>
              <a:rPr lang="en-US" sz="1600" dirty="0">
                <a:latin typeface="Calibri" pitchFamily="34" charset="0"/>
                <a:ea typeface="Verdana" pitchFamily="34" charset="0"/>
                <a:cs typeface="Calibri" pitchFamily="34" charset="0"/>
              </a:rPr>
              <a:t>      ATM Reporting System,</a:t>
            </a:r>
          </a:p>
          <a:p>
            <a:pPr lvl="0"/>
            <a:r>
              <a:rPr lang="en-US" sz="1600" dirty="0">
                <a:latin typeface="Calibri" pitchFamily="34" charset="0"/>
                <a:ea typeface="Verdana" pitchFamily="34" charset="0"/>
                <a:cs typeface="Calibri" pitchFamily="34" charset="0"/>
              </a:rPr>
              <a:t>      Umi Najiah Ahmad Razimi, Falah Younis Ahmed, Nordiana Rhahayu Mustapa.</a:t>
            </a:r>
          </a:p>
          <a:p>
            <a:pPr lvl="0"/>
            <a:r>
              <a:rPr lang="en-US" sz="1600" dirty="0">
                <a:latin typeface="Calibri" pitchFamily="34" charset="0"/>
                <a:ea typeface="Verdana" pitchFamily="34" charset="0"/>
                <a:cs typeface="Calibri" pitchFamily="34" charset="0"/>
              </a:rPr>
              <a:t>      Faculty of Information Science and Engineering, Management and Science University</a:t>
            </a:r>
          </a:p>
          <a:p>
            <a:pPr lvl="0"/>
            <a:r>
              <a:rPr lang="en-US" sz="1600" dirty="0">
                <a:latin typeface="Calibri" pitchFamily="34" charset="0"/>
                <a:ea typeface="Verdana" pitchFamily="34" charset="0"/>
                <a:cs typeface="Calibri" pitchFamily="34" charset="0"/>
              </a:rPr>
              <a:t>      Seksyen 13, 40100 Shah Alam, Selangor, Malaysia.</a:t>
            </a:r>
          </a:p>
          <a:p>
            <a:pPr lvl="0"/>
            <a:endParaRPr lang="en-US" sz="1600" dirty="0">
              <a:latin typeface="Calibri" pitchFamily="34" charset="0"/>
              <a:ea typeface="Verdana" pitchFamily="34" charset="0"/>
              <a:cs typeface="Calibri" pitchFamily="34" charset="0"/>
            </a:endParaRPr>
          </a:p>
          <a:p>
            <a:pPr lvl="0"/>
            <a:r>
              <a:rPr lang="en-US" sz="1600" dirty="0">
                <a:latin typeface="Calibri" pitchFamily="34" charset="0"/>
                <a:ea typeface="Verdana" pitchFamily="34" charset="0"/>
                <a:cs typeface="Calibri" pitchFamily="34" charset="0"/>
              </a:rPr>
              <a:t>      Description of the Research Paper:</a:t>
            </a:r>
          </a:p>
          <a:p>
            <a:pPr lvl="0"/>
            <a:r>
              <a:rPr lang="en-US" sz="1600" dirty="0">
                <a:latin typeface="Calibri" pitchFamily="34" charset="0"/>
                <a:ea typeface="Verdana" pitchFamily="34" charset="0"/>
                <a:cs typeface="Calibri" pitchFamily="34" charset="0"/>
              </a:rPr>
              <a:t>      Java Programming benefits users to collaborate with the external languages to be in       </a:t>
            </a:r>
          </a:p>
          <a:p>
            <a:pPr lvl="0"/>
            <a:r>
              <a:rPr lang="en-US" sz="1600" dirty="0">
                <a:latin typeface="Calibri" pitchFamily="34" charset="0"/>
                <a:ea typeface="Verdana" pitchFamily="34" charset="0"/>
                <a:cs typeface="Calibri" pitchFamily="34" charset="0"/>
              </a:rPr>
              <a:t>      one file. Java is a general-purpose of computer-programming language that is </a:t>
            </a:r>
          </a:p>
          <a:p>
            <a:pPr lvl="0"/>
            <a:r>
              <a:rPr lang="en-US" sz="1600" dirty="0">
                <a:latin typeface="Calibri" pitchFamily="34" charset="0"/>
                <a:ea typeface="Verdana" pitchFamily="34" charset="0"/>
                <a:cs typeface="Calibri" pitchFamily="34" charset="0"/>
              </a:rPr>
              <a:t>      concurrent, class-based, and object-oriented. It specifically was designed to have a </a:t>
            </a:r>
          </a:p>
          <a:p>
            <a:pPr lvl="0"/>
            <a:r>
              <a:rPr lang="en-US" sz="1600" dirty="0">
                <a:latin typeface="Calibri" pitchFamily="34" charset="0"/>
                <a:ea typeface="Verdana" pitchFamily="34" charset="0"/>
                <a:cs typeface="Calibri" pitchFamily="34" charset="0"/>
              </a:rPr>
              <a:t>      few implementation dependencies as possible.</a:t>
            </a:r>
          </a:p>
          <a:p>
            <a:pPr lvl="0"/>
            <a:r>
              <a:rPr lang="en-US" sz="1600" dirty="0">
                <a:latin typeface="Calibri" pitchFamily="34" charset="0"/>
                <a:ea typeface="Verdana" pitchFamily="34" charset="0"/>
                <a:cs typeface="Calibri" pitchFamily="34" charset="0"/>
              </a:rPr>
              <a:t>      From the above research paper we also understood the basic Sequence Diagram of     </a:t>
            </a:r>
          </a:p>
          <a:p>
            <a:pPr lvl="0"/>
            <a:r>
              <a:rPr lang="en-US" sz="1600" dirty="0">
                <a:latin typeface="Calibri" pitchFamily="34" charset="0"/>
                <a:ea typeface="Verdana" pitchFamily="34" charset="0"/>
                <a:cs typeface="Calibri" pitchFamily="34" charset="0"/>
              </a:rPr>
              <a:t>      the ATM and flow of its process.</a:t>
            </a:r>
          </a:p>
          <a:p>
            <a:pPr lvl="0"/>
            <a:endParaRPr lang="en-US" sz="1600" dirty="0">
              <a:latin typeface="Calibri" pitchFamily="34" charset="0"/>
              <a:ea typeface="Verdana" pitchFamily="34" charset="0"/>
              <a:cs typeface="Calibri" pitchFamily="34" charset="0"/>
            </a:endParaRPr>
          </a:p>
          <a:p>
            <a:pPr lvl="0"/>
            <a:endParaRPr sz="1600" dirty="0">
              <a:latin typeface="Calibri" pitchFamily="34" charset="0"/>
              <a:ea typeface="Verdana" pitchFamily="34" charset="0"/>
              <a:cs typeface="Calibri"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7582375" y="0"/>
            <a:ext cx="1561625" cy="1809525"/>
          </a:xfrm>
          <a:prstGeom prst="rect">
            <a:avLst/>
          </a:prstGeom>
          <a:noFill/>
          <a:ln>
            <a:noFill/>
          </a:ln>
        </p:spPr>
      </p:pic>
      <p:pic>
        <p:nvPicPr>
          <p:cNvPr id="75" name="Google Shape;75;p15"/>
          <p:cNvPicPr preferRelativeResize="0"/>
          <p:nvPr/>
        </p:nvPicPr>
        <p:blipFill>
          <a:blip r:embed="rId4">
            <a:alphaModFix/>
          </a:blip>
          <a:stretch>
            <a:fillRect/>
          </a:stretch>
        </p:blipFill>
        <p:spPr>
          <a:xfrm>
            <a:off x="0" y="0"/>
            <a:ext cx="1680624" cy="814326"/>
          </a:xfrm>
          <a:prstGeom prst="rect">
            <a:avLst/>
          </a:prstGeom>
          <a:noFill/>
          <a:ln>
            <a:noFill/>
          </a:ln>
        </p:spPr>
      </p:pic>
      <p:sp>
        <p:nvSpPr>
          <p:cNvPr id="76" name="Google Shape;76;p15"/>
          <p:cNvSpPr txBox="1"/>
          <p:nvPr/>
        </p:nvSpPr>
        <p:spPr>
          <a:xfrm>
            <a:off x="2421600" y="264035"/>
            <a:ext cx="4300800" cy="47108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u="sng" dirty="0">
                <a:latin typeface="Verdana" pitchFamily="34" charset="0"/>
                <a:ea typeface="Verdana" pitchFamily="34" charset="0"/>
              </a:rPr>
              <a:t>LITERATURE SURVEY</a:t>
            </a:r>
            <a:endParaRPr sz="2000" b="1" u="sng" dirty="0">
              <a:latin typeface="Verdana" pitchFamily="34" charset="0"/>
              <a:ea typeface="Verdana" pitchFamily="34" charset="0"/>
            </a:endParaRPr>
          </a:p>
        </p:txBody>
      </p:sp>
      <p:sp>
        <p:nvSpPr>
          <p:cNvPr id="77" name="Google Shape;77;p15"/>
          <p:cNvSpPr txBox="1"/>
          <p:nvPr/>
        </p:nvSpPr>
        <p:spPr>
          <a:xfrm>
            <a:off x="320785" y="814325"/>
            <a:ext cx="6665100" cy="36626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latin typeface="Verdana" pitchFamily="34" charset="0"/>
                <a:ea typeface="Verdana" pitchFamily="34" charset="0"/>
              </a:rPr>
              <a:t>EXISTING SYSTEM (RESEARCH PAPER CITATIONS)</a:t>
            </a:r>
            <a:endParaRPr sz="1600" b="1" dirty="0">
              <a:latin typeface="Verdana" pitchFamily="34" charset="0"/>
              <a:ea typeface="Verdana" pitchFamily="34" charset="0"/>
            </a:endParaRPr>
          </a:p>
        </p:txBody>
      </p:sp>
      <p:sp>
        <p:nvSpPr>
          <p:cNvPr id="79" name="Google Shape;7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a:t>
            </a:fld>
            <a:endParaRPr/>
          </a:p>
        </p:txBody>
      </p:sp>
      <p:sp>
        <p:nvSpPr>
          <p:cNvPr id="80" name="Google Shape;80;p15"/>
          <p:cNvSpPr txBox="1"/>
          <p:nvPr/>
        </p:nvSpPr>
        <p:spPr>
          <a:xfrm>
            <a:off x="1353787" y="4614872"/>
            <a:ext cx="5947414" cy="42026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100" b="1" dirty="0">
              <a:solidFill>
                <a:schemeClr val="dk1"/>
              </a:solidFill>
              <a:latin typeface="Verdana" pitchFamily="34" charset="0"/>
              <a:ea typeface="Verdana" pitchFamily="34" charset="0"/>
            </a:endParaRPr>
          </a:p>
          <a:p>
            <a:pPr marL="0" lvl="0" indent="0" algn="ctr" rtl="0">
              <a:spcBef>
                <a:spcPts val="0"/>
              </a:spcBef>
              <a:spcAft>
                <a:spcPts val="0"/>
              </a:spcAft>
              <a:buNone/>
            </a:pPr>
            <a:r>
              <a:rPr lang="en" sz="1100" b="1" dirty="0">
                <a:solidFill>
                  <a:schemeClr val="dk1"/>
                </a:solidFill>
                <a:latin typeface="Verdana" pitchFamily="34" charset="0"/>
                <a:ea typeface="Verdana" pitchFamily="34" charset="0"/>
              </a:rPr>
              <a:t>DEPARTMENT OF INFORMATION TECHNOLOGY</a:t>
            </a:r>
            <a:endParaRPr sz="1100" b="1" dirty="0">
              <a:solidFill>
                <a:schemeClr val="dk1"/>
              </a:solidFill>
              <a:latin typeface="Verdana" pitchFamily="34" charset="0"/>
              <a:ea typeface="Verdana" pitchFamily="34" charset="0"/>
            </a:endParaRPr>
          </a:p>
        </p:txBody>
      </p:sp>
      <p:sp>
        <p:nvSpPr>
          <p:cNvPr id="81" name="Google Shape;81;p15"/>
          <p:cNvSpPr txBox="1"/>
          <p:nvPr/>
        </p:nvSpPr>
        <p:spPr>
          <a:xfrm>
            <a:off x="320783" y="1218527"/>
            <a:ext cx="7528805" cy="3562598"/>
          </a:xfrm>
          <a:prstGeom prst="rect">
            <a:avLst/>
          </a:prstGeom>
          <a:noFill/>
          <a:ln>
            <a:noFill/>
          </a:ln>
        </p:spPr>
        <p:txBody>
          <a:bodyPr spcFirstLastPara="1" wrap="square" lIns="91425" tIns="91425" rIns="91425" bIns="91425" anchor="t" anchorCtr="0">
            <a:noAutofit/>
          </a:bodyPr>
          <a:lstStyle/>
          <a:p>
            <a:pPr marL="285750" lvl="0" indent="-285750">
              <a:buFont typeface="Wingdings" pitchFamily="2" charset="2"/>
              <a:buChar char="Ø"/>
            </a:pPr>
            <a:r>
              <a:rPr lang="en-US" sz="1600" dirty="0">
                <a:latin typeface="Calibri" pitchFamily="34" charset="0"/>
                <a:ea typeface="Verdana" pitchFamily="34" charset="0"/>
                <a:cs typeface="Calibri" pitchFamily="34" charset="0"/>
              </a:rPr>
              <a:t>2017 Third International Conference on Science Technology Engineering &amp; Management (ICONSTEM).</a:t>
            </a:r>
          </a:p>
          <a:p>
            <a:pPr lvl="0"/>
            <a:r>
              <a:rPr lang="en-US" sz="1600" dirty="0">
                <a:latin typeface="Calibri" pitchFamily="34" charset="0"/>
                <a:ea typeface="Verdana" pitchFamily="34" charset="0"/>
                <a:cs typeface="Calibri" pitchFamily="34" charset="0"/>
              </a:rPr>
              <a:t>      An Extensive Resolution Of ATM Security Systems.</a:t>
            </a:r>
          </a:p>
          <a:p>
            <a:pPr lvl="0"/>
            <a:r>
              <a:rPr lang="en-IN" sz="1600" dirty="0">
                <a:latin typeface="Calibri" pitchFamily="34" charset="0"/>
                <a:ea typeface="Verdana" pitchFamily="34" charset="0"/>
                <a:cs typeface="Calibri" pitchFamily="34" charset="0"/>
              </a:rPr>
              <a:t>      Jacintha V M.E(</a:t>
            </a:r>
            <a:r>
              <a:rPr lang="en-IN" sz="1600" dirty="0" err="1">
                <a:latin typeface="Calibri" pitchFamily="34" charset="0"/>
                <a:ea typeface="Verdana" pitchFamily="34" charset="0"/>
                <a:cs typeface="Calibri" pitchFamily="34" charset="0"/>
              </a:rPr>
              <a:t>Ph.D</a:t>
            </a:r>
            <a:r>
              <a:rPr lang="en-IN" sz="1600" dirty="0">
                <a:latin typeface="Calibri" pitchFamily="34" charset="0"/>
                <a:ea typeface="Verdana" pitchFamily="34" charset="0"/>
                <a:cs typeface="Calibri" pitchFamily="34" charset="0"/>
              </a:rPr>
              <a:t>), </a:t>
            </a:r>
            <a:r>
              <a:rPr lang="en-US" sz="1600" dirty="0">
                <a:latin typeface="Calibri" pitchFamily="34" charset="0"/>
                <a:ea typeface="Verdana" pitchFamily="34" charset="0"/>
                <a:cs typeface="Calibri" pitchFamily="34" charset="0"/>
              </a:rPr>
              <a:t>Assistant Professor (ECE Department), Jeppiaar Maamallan     </a:t>
            </a:r>
          </a:p>
          <a:p>
            <a:pPr lvl="0"/>
            <a:r>
              <a:rPr lang="en-US" sz="1600" dirty="0">
                <a:latin typeface="Calibri" pitchFamily="34" charset="0"/>
                <a:ea typeface="Verdana" pitchFamily="34" charset="0"/>
                <a:cs typeface="Calibri" pitchFamily="34" charset="0"/>
              </a:rPr>
              <a:t>      Engineering College.</a:t>
            </a:r>
            <a:endParaRPr lang="en-IN" sz="1600" dirty="0">
              <a:latin typeface="Calibri" pitchFamily="34" charset="0"/>
              <a:ea typeface="Verdana" pitchFamily="34" charset="0"/>
              <a:cs typeface="Calibri" pitchFamily="34" charset="0"/>
            </a:endParaRPr>
          </a:p>
          <a:p>
            <a:pPr lvl="0"/>
            <a:r>
              <a:rPr lang="en-IN" sz="1600" dirty="0">
                <a:latin typeface="Calibri" pitchFamily="34" charset="0"/>
                <a:ea typeface="Verdana" pitchFamily="34" charset="0"/>
                <a:cs typeface="Calibri" pitchFamily="34" charset="0"/>
              </a:rPr>
              <a:t>      Jamuna Rani S, Glory Beula J, Jeba Johnsly J,</a:t>
            </a:r>
            <a:r>
              <a:rPr lang="en-US" sz="1600" dirty="0">
                <a:latin typeface="Calibri" pitchFamily="34" charset="0"/>
                <a:ea typeface="Verdana" pitchFamily="34" charset="0"/>
                <a:cs typeface="Calibri" pitchFamily="34" charset="0"/>
              </a:rPr>
              <a:t> Students (ECE Department), Jeppiaar       </a:t>
            </a:r>
          </a:p>
          <a:p>
            <a:pPr lvl="0"/>
            <a:r>
              <a:rPr lang="en-US" sz="1600" dirty="0">
                <a:latin typeface="Calibri" pitchFamily="34" charset="0"/>
                <a:ea typeface="Verdana" pitchFamily="34" charset="0"/>
                <a:cs typeface="Calibri" pitchFamily="34" charset="0"/>
              </a:rPr>
              <a:t>      Maamallan Engineering College.</a:t>
            </a:r>
          </a:p>
          <a:p>
            <a:pPr lvl="0"/>
            <a:endParaRPr lang="en-US" sz="1600" dirty="0">
              <a:latin typeface="Calibri" pitchFamily="34" charset="0"/>
              <a:ea typeface="Verdana" pitchFamily="34" charset="0"/>
              <a:cs typeface="Calibri" pitchFamily="34" charset="0"/>
            </a:endParaRPr>
          </a:p>
          <a:p>
            <a:r>
              <a:rPr lang="en-US" sz="1600" dirty="0">
                <a:latin typeface="Calibri" pitchFamily="34" charset="0"/>
                <a:ea typeface="Verdana" pitchFamily="34" charset="0"/>
                <a:cs typeface="Calibri" pitchFamily="34" charset="0"/>
              </a:rPr>
              <a:t>      Description of the Research Paper:</a:t>
            </a:r>
          </a:p>
          <a:p>
            <a:pPr lvl="0"/>
            <a:r>
              <a:rPr lang="en-US" sz="1600" dirty="0">
                <a:latin typeface="Calibri" pitchFamily="34" charset="0"/>
                <a:ea typeface="Verdana" pitchFamily="34" charset="0"/>
                <a:cs typeface="Calibri" pitchFamily="34" charset="0"/>
              </a:rPr>
              <a:t>      From the above research paper it is clear that various techniques are available to    </a:t>
            </a:r>
          </a:p>
          <a:p>
            <a:pPr lvl="0"/>
            <a:r>
              <a:rPr lang="en-US" sz="1600" dirty="0">
                <a:latin typeface="Calibri" pitchFamily="34" charset="0"/>
                <a:ea typeface="Verdana" pitchFamily="34" charset="0"/>
                <a:cs typeface="Calibri" pitchFamily="34" charset="0"/>
              </a:rPr>
              <a:t>      avoid robbery in ATM. We have reviewed different approaches by different    </a:t>
            </a:r>
          </a:p>
          <a:p>
            <a:pPr lvl="0"/>
            <a:r>
              <a:rPr lang="en-US" sz="1600" dirty="0">
                <a:latin typeface="Calibri" pitchFamily="34" charset="0"/>
                <a:ea typeface="Verdana" pitchFamily="34" charset="0"/>
                <a:cs typeface="Calibri" pitchFamily="34" charset="0"/>
              </a:rPr>
              <a:t>      researchers for ATM monitoring and security.</a:t>
            </a:r>
          </a:p>
          <a:p>
            <a:pPr lvl="0"/>
            <a:r>
              <a:rPr lang="en-US" sz="1600" dirty="0">
                <a:latin typeface="Calibri" pitchFamily="34" charset="0"/>
                <a:ea typeface="Verdana" pitchFamily="34" charset="0"/>
                <a:cs typeface="Calibri" pitchFamily="34" charset="0"/>
              </a:rPr>
              <a:t>      The Overall aim of this analysis provides various methods to secure the ATM.</a:t>
            </a:r>
          </a:p>
          <a:p>
            <a:pPr lvl="0"/>
            <a:endParaRPr lang="en-US" sz="1600" dirty="0">
              <a:latin typeface="Calibri" pitchFamily="34" charset="0"/>
              <a:ea typeface="Verdana" pitchFamily="34" charset="0"/>
              <a:cs typeface="Calibri" pitchFamily="34" charset="0"/>
            </a:endParaRPr>
          </a:p>
          <a:p>
            <a:pPr lvl="0"/>
            <a:endParaRPr sz="1600" dirty="0">
              <a:latin typeface="Calibri" pitchFamily="34" charset="0"/>
              <a:ea typeface="Verdana" pitchFamily="34" charset="0"/>
              <a:cs typeface="Calibri" pitchFamily="34" charset="0"/>
            </a:endParaRPr>
          </a:p>
        </p:txBody>
      </p:sp>
    </p:spTree>
    <p:extLst>
      <p:ext uri="{BB962C8B-B14F-4D97-AF65-F5344CB8AC3E}">
        <p14:creationId xmlns:p14="http://schemas.microsoft.com/office/powerpoint/2010/main" val="4168631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7582375" y="0"/>
            <a:ext cx="1561625" cy="1809525"/>
          </a:xfrm>
          <a:prstGeom prst="rect">
            <a:avLst/>
          </a:prstGeom>
          <a:noFill/>
          <a:ln>
            <a:noFill/>
          </a:ln>
        </p:spPr>
      </p:pic>
      <p:pic>
        <p:nvPicPr>
          <p:cNvPr id="75" name="Google Shape;75;p15"/>
          <p:cNvPicPr preferRelativeResize="0"/>
          <p:nvPr/>
        </p:nvPicPr>
        <p:blipFill>
          <a:blip r:embed="rId4">
            <a:alphaModFix/>
          </a:blip>
          <a:stretch>
            <a:fillRect/>
          </a:stretch>
        </p:blipFill>
        <p:spPr>
          <a:xfrm>
            <a:off x="0" y="0"/>
            <a:ext cx="1680624" cy="814326"/>
          </a:xfrm>
          <a:prstGeom prst="rect">
            <a:avLst/>
          </a:prstGeom>
          <a:noFill/>
          <a:ln>
            <a:noFill/>
          </a:ln>
        </p:spPr>
      </p:pic>
      <p:sp>
        <p:nvSpPr>
          <p:cNvPr id="76" name="Google Shape;76;p15"/>
          <p:cNvSpPr txBox="1"/>
          <p:nvPr/>
        </p:nvSpPr>
        <p:spPr>
          <a:xfrm>
            <a:off x="2290972" y="231187"/>
            <a:ext cx="4300800" cy="47108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u="sng" dirty="0">
                <a:latin typeface="Verdana" pitchFamily="34" charset="0"/>
                <a:ea typeface="Verdana" pitchFamily="34" charset="0"/>
              </a:rPr>
              <a:t>LITERATURE SURVEY</a:t>
            </a:r>
            <a:endParaRPr sz="2000" b="1" u="sng" dirty="0">
              <a:latin typeface="Verdana" pitchFamily="34" charset="0"/>
              <a:ea typeface="Verdana" pitchFamily="34" charset="0"/>
            </a:endParaRPr>
          </a:p>
        </p:txBody>
      </p:sp>
      <p:sp>
        <p:nvSpPr>
          <p:cNvPr id="77" name="Google Shape;77;p15"/>
          <p:cNvSpPr txBox="1"/>
          <p:nvPr/>
        </p:nvSpPr>
        <p:spPr>
          <a:xfrm>
            <a:off x="320785" y="814325"/>
            <a:ext cx="6665100" cy="36626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latin typeface="Verdana" pitchFamily="34" charset="0"/>
                <a:ea typeface="Verdana" pitchFamily="34" charset="0"/>
              </a:rPr>
              <a:t>EXISTING SYSTEM (RESEARCH PAPER CITATIONS)</a:t>
            </a:r>
            <a:endParaRPr sz="1600" b="1" dirty="0">
              <a:latin typeface="Verdana" pitchFamily="34" charset="0"/>
              <a:ea typeface="Verdana" pitchFamily="34" charset="0"/>
            </a:endParaRPr>
          </a:p>
        </p:txBody>
      </p:sp>
      <p:sp>
        <p:nvSpPr>
          <p:cNvPr id="79" name="Google Shape;7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a:t>
            </a:fld>
            <a:endParaRPr/>
          </a:p>
        </p:txBody>
      </p:sp>
      <p:sp>
        <p:nvSpPr>
          <p:cNvPr id="80" name="Google Shape;80;p15"/>
          <p:cNvSpPr txBox="1"/>
          <p:nvPr/>
        </p:nvSpPr>
        <p:spPr>
          <a:xfrm>
            <a:off x="1353787" y="4614872"/>
            <a:ext cx="5947414" cy="42026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100" b="1" dirty="0">
              <a:solidFill>
                <a:schemeClr val="dk1"/>
              </a:solidFill>
              <a:latin typeface="Verdana" pitchFamily="34" charset="0"/>
              <a:ea typeface="Verdana" pitchFamily="34" charset="0"/>
            </a:endParaRPr>
          </a:p>
          <a:p>
            <a:pPr marL="0" lvl="0" indent="0" algn="ctr" rtl="0">
              <a:spcBef>
                <a:spcPts val="0"/>
              </a:spcBef>
              <a:spcAft>
                <a:spcPts val="0"/>
              </a:spcAft>
              <a:buNone/>
            </a:pPr>
            <a:r>
              <a:rPr lang="en" sz="1100" b="1" dirty="0">
                <a:solidFill>
                  <a:schemeClr val="dk1"/>
                </a:solidFill>
                <a:latin typeface="Verdana" pitchFamily="34" charset="0"/>
                <a:ea typeface="Verdana" pitchFamily="34" charset="0"/>
              </a:rPr>
              <a:t>DEPARTMENT OF INFORMATION TECHNOLOGY</a:t>
            </a:r>
            <a:endParaRPr sz="1100" b="1" dirty="0">
              <a:solidFill>
                <a:schemeClr val="dk1"/>
              </a:solidFill>
              <a:latin typeface="Verdana" pitchFamily="34" charset="0"/>
              <a:ea typeface="Verdana" pitchFamily="34" charset="0"/>
            </a:endParaRPr>
          </a:p>
        </p:txBody>
      </p:sp>
      <p:sp>
        <p:nvSpPr>
          <p:cNvPr id="81" name="Google Shape;81;p15"/>
          <p:cNvSpPr txBox="1"/>
          <p:nvPr/>
        </p:nvSpPr>
        <p:spPr>
          <a:xfrm>
            <a:off x="320782" y="904762"/>
            <a:ext cx="7528805" cy="3833491"/>
          </a:xfrm>
          <a:prstGeom prst="rect">
            <a:avLst/>
          </a:prstGeom>
          <a:noFill/>
          <a:ln>
            <a:noFill/>
          </a:ln>
        </p:spPr>
        <p:txBody>
          <a:bodyPr spcFirstLastPara="1" wrap="square" lIns="91425" tIns="91425" rIns="91425" bIns="91425" anchor="t" anchorCtr="0">
            <a:noAutofit/>
          </a:bodyPr>
          <a:lstStyle/>
          <a:p>
            <a:endParaRPr lang="en-US" sz="1600" dirty="0"/>
          </a:p>
          <a:p>
            <a:endParaRPr lang="en-IN" sz="1600" dirty="0"/>
          </a:p>
          <a:p>
            <a:pPr marL="285750" indent="-285750">
              <a:buFont typeface="Wingdings" pitchFamily="2" charset="2"/>
              <a:buChar char="Ø"/>
            </a:pPr>
            <a:r>
              <a:rPr lang="en-US" sz="1600" dirty="0">
                <a:latin typeface="Calibri" pitchFamily="34" charset="0"/>
                <a:ea typeface="Verdana" pitchFamily="34" charset="0"/>
                <a:cs typeface="Calibri" pitchFamily="34" charset="0"/>
              </a:rPr>
              <a:t>International Journal of Innovative Technology and Exploring Engineering (IJITEE) ISSN: 2278-3075, Volume-8, Issue-9S3, July 2019.</a:t>
            </a:r>
          </a:p>
          <a:p>
            <a:r>
              <a:rPr lang="en-IN" sz="1600" dirty="0">
                <a:latin typeface="Calibri" pitchFamily="34" charset="0"/>
                <a:ea typeface="Verdana" pitchFamily="34" charset="0"/>
                <a:cs typeface="Calibri" pitchFamily="34" charset="0"/>
              </a:rPr>
              <a:t>      Automated Teller Machine System,</a:t>
            </a:r>
          </a:p>
          <a:p>
            <a:r>
              <a:rPr lang="en-IN" sz="1600" dirty="0">
                <a:latin typeface="Calibri" pitchFamily="34" charset="0"/>
                <a:ea typeface="Verdana" pitchFamily="34" charset="0"/>
                <a:cs typeface="Calibri" pitchFamily="34" charset="0"/>
              </a:rPr>
              <a:t>    </a:t>
            </a:r>
            <a:r>
              <a:rPr lang="en-US" sz="1600" dirty="0">
                <a:latin typeface="Calibri" pitchFamily="34" charset="0"/>
                <a:ea typeface="Verdana" pitchFamily="34" charset="0"/>
                <a:cs typeface="Calibri" pitchFamily="34" charset="0"/>
              </a:rPr>
              <a:t>  </a:t>
            </a:r>
            <a:r>
              <a:rPr lang="en-IN" sz="1600" dirty="0" err="1">
                <a:latin typeface="Calibri" pitchFamily="34" charset="0"/>
                <a:ea typeface="Verdana" pitchFamily="34" charset="0"/>
                <a:cs typeface="Calibri" pitchFamily="34" charset="0"/>
              </a:rPr>
              <a:t>S.Pothumani</a:t>
            </a:r>
            <a:r>
              <a:rPr lang="en-IN" sz="1600" dirty="0">
                <a:latin typeface="Calibri" pitchFamily="34" charset="0"/>
                <a:ea typeface="Verdana" pitchFamily="34" charset="0"/>
                <a:cs typeface="Calibri" pitchFamily="34" charset="0"/>
              </a:rPr>
              <a:t>, </a:t>
            </a:r>
            <a:r>
              <a:rPr lang="en-IN" sz="1600" dirty="0" err="1">
                <a:latin typeface="Calibri" pitchFamily="34" charset="0"/>
                <a:ea typeface="Verdana" pitchFamily="34" charset="0"/>
                <a:cs typeface="Calibri" pitchFamily="34" charset="0"/>
              </a:rPr>
              <a:t>G.Kavitha</a:t>
            </a:r>
            <a:r>
              <a:rPr lang="en-IN" sz="1600" dirty="0">
                <a:latin typeface="Calibri" pitchFamily="34" charset="0"/>
                <a:ea typeface="Verdana" pitchFamily="34" charset="0"/>
                <a:cs typeface="Calibri" pitchFamily="34" charset="0"/>
              </a:rPr>
              <a:t>, </a:t>
            </a:r>
            <a:r>
              <a:rPr lang="en-IN" sz="1600" dirty="0" err="1">
                <a:latin typeface="Calibri" pitchFamily="34" charset="0"/>
                <a:ea typeface="Verdana" pitchFamily="34" charset="0"/>
                <a:cs typeface="Calibri" pitchFamily="34" charset="0"/>
              </a:rPr>
              <a:t>G.Michael</a:t>
            </a:r>
            <a:r>
              <a:rPr lang="en-IN" sz="1600" dirty="0">
                <a:latin typeface="Calibri" pitchFamily="34" charset="0"/>
                <a:ea typeface="Verdana" pitchFamily="34" charset="0"/>
                <a:cs typeface="Calibri" pitchFamily="34" charset="0"/>
              </a:rPr>
              <a:t>.</a:t>
            </a:r>
          </a:p>
          <a:p>
            <a:r>
              <a:rPr lang="en-US" sz="1600" dirty="0">
                <a:latin typeface="Calibri" pitchFamily="34" charset="0"/>
                <a:ea typeface="Verdana" pitchFamily="34" charset="0"/>
                <a:cs typeface="Calibri" pitchFamily="34" charset="0"/>
              </a:rPr>
              <a:t>      Department of Computer Science and Engineering, </a:t>
            </a:r>
            <a:r>
              <a:rPr lang="en-US" sz="1600" dirty="0" err="1">
                <a:latin typeface="Calibri" pitchFamily="34" charset="0"/>
                <a:ea typeface="Verdana" pitchFamily="34" charset="0"/>
                <a:cs typeface="Calibri" pitchFamily="34" charset="0"/>
              </a:rPr>
              <a:t>Bharath</a:t>
            </a:r>
            <a:r>
              <a:rPr lang="en-US" sz="1600" dirty="0">
                <a:latin typeface="Calibri" pitchFamily="34" charset="0"/>
                <a:ea typeface="Verdana" pitchFamily="34" charset="0"/>
                <a:cs typeface="Calibri" pitchFamily="34" charset="0"/>
              </a:rPr>
              <a:t> Institute of Higher     </a:t>
            </a:r>
          </a:p>
          <a:p>
            <a:r>
              <a:rPr lang="en-US" sz="1600" dirty="0">
                <a:latin typeface="Calibri" pitchFamily="34" charset="0"/>
                <a:ea typeface="Verdana" pitchFamily="34" charset="0"/>
                <a:cs typeface="Calibri" pitchFamily="34" charset="0"/>
              </a:rPr>
              <a:t>      Education and Research, Chennai. </a:t>
            </a:r>
          </a:p>
          <a:p>
            <a:endParaRPr lang="en-US" sz="1600" dirty="0">
              <a:latin typeface="Calibri" pitchFamily="34" charset="0"/>
              <a:ea typeface="Verdana" pitchFamily="34" charset="0"/>
              <a:cs typeface="Calibri" pitchFamily="34" charset="0"/>
            </a:endParaRPr>
          </a:p>
          <a:p>
            <a:r>
              <a:rPr lang="en-US" sz="1600" dirty="0">
                <a:latin typeface="Calibri" pitchFamily="34" charset="0"/>
                <a:ea typeface="Verdana" pitchFamily="34" charset="0"/>
                <a:cs typeface="Calibri" pitchFamily="34" charset="0"/>
              </a:rPr>
              <a:t>      From the above Reference paper we studied about the different system modules    </a:t>
            </a:r>
          </a:p>
          <a:p>
            <a:r>
              <a:rPr lang="en-US" sz="1600" dirty="0">
                <a:latin typeface="Calibri" pitchFamily="34" charset="0"/>
                <a:ea typeface="Verdana" pitchFamily="34" charset="0"/>
                <a:cs typeface="Calibri" pitchFamily="34" charset="0"/>
              </a:rPr>
              <a:t>      used in the project and it’s scope. The majors areas to be considered while   </a:t>
            </a:r>
          </a:p>
          <a:p>
            <a:r>
              <a:rPr lang="en-US" sz="1600" dirty="0">
                <a:latin typeface="Calibri" pitchFamily="34" charset="0"/>
                <a:ea typeface="Verdana" pitchFamily="34" charset="0"/>
                <a:cs typeface="Calibri" pitchFamily="34" charset="0"/>
              </a:rPr>
              <a:t>      determining the feasibility of a system were also studied along with the formal design   </a:t>
            </a:r>
          </a:p>
          <a:p>
            <a:r>
              <a:rPr lang="en-US" sz="1600" dirty="0">
                <a:latin typeface="Calibri" pitchFamily="34" charset="0"/>
                <a:ea typeface="Verdana" pitchFamily="34" charset="0"/>
                <a:cs typeface="Calibri" pitchFamily="34" charset="0"/>
              </a:rPr>
              <a:t>      model of ATM. </a:t>
            </a:r>
            <a:endParaRPr sz="1600" dirty="0">
              <a:latin typeface="Calibri" pitchFamily="34" charset="0"/>
              <a:ea typeface="Verdana" pitchFamily="34" charset="0"/>
              <a:cs typeface="Calibri" pitchFamily="34" charset="0"/>
            </a:endParaRPr>
          </a:p>
        </p:txBody>
      </p:sp>
    </p:spTree>
    <p:extLst>
      <p:ext uri="{BB962C8B-B14F-4D97-AF65-F5344CB8AC3E}">
        <p14:creationId xmlns:p14="http://schemas.microsoft.com/office/powerpoint/2010/main" val="258246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7582375" y="0"/>
            <a:ext cx="1561625" cy="1809525"/>
          </a:xfrm>
          <a:prstGeom prst="rect">
            <a:avLst/>
          </a:prstGeom>
          <a:noFill/>
          <a:ln>
            <a:noFill/>
          </a:ln>
        </p:spPr>
      </p:pic>
      <p:pic>
        <p:nvPicPr>
          <p:cNvPr id="75" name="Google Shape;75;p15"/>
          <p:cNvPicPr preferRelativeResize="0"/>
          <p:nvPr/>
        </p:nvPicPr>
        <p:blipFill>
          <a:blip r:embed="rId4">
            <a:alphaModFix/>
          </a:blip>
          <a:stretch>
            <a:fillRect/>
          </a:stretch>
        </p:blipFill>
        <p:spPr>
          <a:xfrm>
            <a:off x="0" y="0"/>
            <a:ext cx="1680624" cy="814326"/>
          </a:xfrm>
          <a:prstGeom prst="rect">
            <a:avLst/>
          </a:prstGeom>
          <a:noFill/>
          <a:ln>
            <a:noFill/>
          </a:ln>
        </p:spPr>
      </p:pic>
      <p:sp>
        <p:nvSpPr>
          <p:cNvPr id="76" name="Google Shape;76;p15"/>
          <p:cNvSpPr txBox="1"/>
          <p:nvPr/>
        </p:nvSpPr>
        <p:spPr>
          <a:xfrm>
            <a:off x="2290972" y="231187"/>
            <a:ext cx="4300800" cy="47108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u="sng" dirty="0">
                <a:latin typeface="Verdana" pitchFamily="34" charset="0"/>
                <a:ea typeface="Verdana" pitchFamily="34" charset="0"/>
              </a:rPr>
              <a:t>LITERATURE SURVEY</a:t>
            </a:r>
            <a:endParaRPr sz="2000" b="1" u="sng" dirty="0">
              <a:latin typeface="Verdana" pitchFamily="34" charset="0"/>
              <a:ea typeface="Verdana" pitchFamily="34" charset="0"/>
            </a:endParaRPr>
          </a:p>
        </p:txBody>
      </p:sp>
      <p:sp>
        <p:nvSpPr>
          <p:cNvPr id="77" name="Google Shape;77;p15"/>
          <p:cNvSpPr txBox="1"/>
          <p:nvPr/>
        </p:nvSpPr>
        <p:spPr>
          <a:xfrm>
            <a:off x="320785" y="814325"/>
            <a:ext cx="6665100" cy="36626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latin typeface="Verdana" pitchFamily="34" charset="0"/>
                <a:ea typeface="Verdana" pitchFamily="34" charset="0"/>
              </a:rPr>
              <a:t>EXISTING SYSTEM (RESEARCH PAPER CITATIONS)</a:t>
            </a:r>
            <a:endParaRPr sz="1600" b="1" dirty="0">
              <a:latin typeface="Verdana" pitchFamily="34" charset="0"/>
              <a:ea typeface="Verdana" pitchFamily="34" charset="0"/>
            </a:endParaRPr>
          </a:p>
        </p:txBody>
      </p:sp>
      <p:sp>
        <p:nvSpPr>
          <p:cNvPr id="79" name="Google Shape;7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a:t>
            </a:fld>
            <a:endParaRPr/>
          </a:p>
        </p:txBody>
      </p:sp>
      <p:sp>
        <p:nvSpPr>
          <p:cNvPr id="80" name="Google Shape;80;p15"/>
          <p:cNvSpPr txBox="1"/>
          <p:nvPr/>
        </p:nvSpPr>
        <p:spPr>
          <a:xfrm>
            <a:off x="1353787" y="4614872"/>
            <a:ext cx="5947414" cy="42026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100" b="1" dirty="0">
              <a:solidFill>
                <a:schemeClr val="dk1"/>
              </a:solidFill>
              <a:latin typeface="Verdana" pitchFamily="34" charset="0"/>
              <a:ea typeface="Verdana" pitchFamily="34" charset="0"/>
            </a:endParaRPr>
          </a:p>
          <a:p>
            <a:pPr marL="0" lvl="0" indent="0" algn="ctr" rtl="0">
              <a:spcBef>
                <a:spcPts val="0"/>
              </a:spcBef>
              <a:spcAft>
                <a:spcPts val="0"/>
              </a:spcAft>
              <a:buNone/>
            </a:pPr>
            <a:r>
              <a:rPr lang="en" sz="1100" b="1" dirty="0">
                <a:solidFill>
                  <a:schemeClr val="dk1"/>
                </a:solidFill>
                <a:latin typeface="Verdana" pitchFamily="34" charset="0"/>
                <a:ea typeface="Verdana" pitchFamily="34" charset="0"/>
              </a:rPr>
              <a:t>DEPARTMENT OF INFORMATION TECHNOLOGY</a:t>
            </a:r>
            <a:endParaRPr sz="1100" b="1" dirty="0">
              <a:solidFill>
                <a:schemeClr val="dk1"/>
              </a:solidFill>
              <a:latin typeface="Verdana" pitchFamily="34" charset="0"/>
              <a:ea typeface="Verdana" pitchFamily="34" charset="0"/>
            </a:endParaRPr>
          </a:p>
        </p:txBody>
      </p:sp>
      <p:sp>
        <p:nvSpPr>
          <p:cNvPr id="81" name="Google Shape;81;p15"/>
          <p:cNvSpPr txBox="1"/>
          <p:nvPr/>
        </p:nvSpPr>
        <p:spPr>
          <a:xfrm>
            <a:off x="617657" y="702276"/>
            <a:ext cx="7528805" cy="4035978"/>
          </a:xfrm>
          <a:prstGeom prst="rect">
            <a:avLst/>
          </a:prstGeom>
          <a:noFill/>
          <a:ln>
            <a:noFill/>
          </a:ln>
        </p:spPr>
        <p:txBody>
          <a:bodyPr spcFirstLastPara="1" wrap="square" lIns="91425" tIns="91425" rIns="91425" bIns="91425" anchor="t" anchorCtr="0">
            <a:noAutofit/>
          </a:bodyPr>
          <a:lstStyle/>
          <a:p>
            <a:endParaRPr lang="en-US" sz="1600" dirty="0"/>
          </a:p>
          <a:p>
            <a:endParaRPr lang="en-US" sz="1600" dirty="0"/>
          </a:p>
        </p:txBody>
      </p:sp>
      <p:sp>
        <p:nvSpPr>
          <p:cNvPr id="2" name="Rectangle 1"/>
          <p:cNvSpPr/>
          <p:nvPr/>
        </p:nvSpPr>
        <p:spPr>
          <a:xfrm>
            <a:off x="320785" y="1273127"/>
            <a:ext cx="7932566" cy="4031873"/>
          </a:xfrm>
          <a:prstGeom prst="rect">
            <a:avLst/>
          </a:prstGeom>
        </p:spPr>
        <p:txBody>
          <a:bodyPr wrap="square">
            <a:spAutoFit/>
          </a:bodyPr>
          <a:lstStyle/>
          <a:p>
            <a:pPr marL="285750" indent="-285750">
              <a:buClr>
                <a:srgbClr val="002060"/>
              </a:buClr>
              <a:buFont typeface="Wingdings" pitchFamily="2" charset="2"/>
              <a:buChar char="Ø"/>
            </a:pPr>
            <a:r>
              <a:rPr lang="en-US" sz="1600" dirty="0">
                <a:latin typeface="Calibri" pitchFamily="34" charset="0"/>
                <a:ea typeface="Verdana" pitchFamily="34" charset="0"/>
                <a:cs typeface="Calibri" pitchFamily="34" charset="0"/>
              </a:rPr>
              <a:t>Volume 3, No. 1, Jan-Feb 2012, </a:t>
            </a:r>
            <a:r>
              <a:rPr lang="en-IN" sz="1600" dirty="0">
                <a:latin typeface="Calibri" pitchFamily="34" charset="0"/>
                <a:ea typeface="Verdana" pitchFamily="34" charset="0"/>
                <a:cs typeface="Calibri" pitchFamily="34" charset="0"/>
              </a:rPr>
              <a:t>ISSN No. 0976-5697,</a:t>
            </a:r>
          </a:p>
          <a:p>
            <a:r>
              <a:rPr lang="en-US" sz="1600" dirty="0">
                <a:latin typeface="Calibri" pitchFamily="34" charset="0"/>
                <a:ea typeface="Verdana" pitchFamily="34" charset="0"/>
                <a:cs typeface="Calibri" pitchFamily="34" charset="0"/>
              </a:rPr>
              <a:t>      International Journal of Advanced Research in Computer Science .</a:t>
            </a:r>
          </a:p>
          <a:p>
            <a:r>
              <a:rPr lang="en-US" sz="1600" dirty="0">
                <a:latin typeface="Calibri" pitchFamily="34" charset="0"/>
                <a:ea typeface="Verdana" pitchFamily="34" charset="0"/>
                <a:cs typeface="Calibri" pitchFamily="34" charset="0"/>
              </a:rPr>
              <a:t>      Development of Automated Teller Machine System Using JAVA. </a:t>
            </a:r>
          </a:p>
          <a:p>
            <a:r>
              <a:rPr lang="en-IN" sz="1600" dirty="0">
                <a:latin typeface="Calibri" pitchFamily="34" charset="0"/>
                <a:ea typeface="Verdana" pitchFamily="34" charset="0"/>
                <a:cs typeface="Calibri" pitchFamily="34" charset="0"/>
              </a:rPr>
              <a:t>      </a:t>
            </a:r>
            <a:r>
              <a:rPr lang="en-IN" sz="1600" dirty="0" err="1">
                <a:latin typeface="Calibri" pitchFamily="34" charset="0"/>
                <a:ea typeface="Verdana" pitchFamily="34" charset="0"/>
                <a:cs typeface="Calibri" pitchFamily="34" charset="0"/>
              </a:rPr>
              <a:t>Surajit</a:t>
            </a:r>
            <a:r>
              <a:rPr lang="en-IN" sz="1600" dirty="0">
                <a:latin typeface="Calibri" pitchFamily="34" charset="0"/>
                <a:ea typeface="Verdana" pitchFamily="34" charset="0"/>
                <a:cs typeface="Calibri" pitchFamily="34" charset="0"/>
              </a:rPr>
              <a:t> Borah, </a:t>
            </a:r>
            <a:r>
              <a:rPr lang="en-IN" sz="1600" dirty="0" err="1">
                <a:latin typeface="Calibri" pitchFamily="34" charset="0"/>
                <a:ea typeface="Verdana" pitchFamily="34" charset="0"/>
                <a:cs typeface="Calibri" pitchFamily="34" charset="0"/>
              </a:rPr>
              <a:t>Shinjit</a:t>
            </a:r>
            <a:r>
              <a:rPr lang="en-IN" sz="1600" dirty="0">
                <a:latin typeface="Calibri" pitchFamily="34" charset="0"/>
                <a:ea typeface="Verdana" pitchFamily="34" charset="0"/>
                <a:cs typeface="Calibri" pitchFamily="34" charset="0"/>
              </a:rPr>
              <a:t> Kamal Borah.</a:t>
            </a:r>
          </a:p>
          <a:p>
            <a:r>
              <a:rPr lang="en-US" sz="1600" dirty="0">
                <a:latin typeface="Calibri" pitchFamily="34" charset="0"/>
                <a:ea typeface="Verdana" pitchFamily="34" charset="0"/>
                <a:cs typeface="Calibri" pitchFamily="34" charset="0"/>
              </a:rPr>
              <a:t>      B. Tech-Computer Science and Engineering Department of Computer Science and      </a:t>
            </a:r>
          </a:p>
          <a:p>
            <a:r>
              <a:rPr lang="en-US" sz="1600" dirty="0">
                <a:latin typeface="Calibri" pitchFamily="34" charset="0"/>
                <a:ea typeface="Verdana" pitchFamily="34" charset="0"/>
                <a:cs typeface="Calibri" pitchFamily="34" charset="0"/>
              </a:rPr>
              <a:t>      Engineering </a:t>
            </a:r>
            <a:r>
              <a:rPr lang="en-US" sz="1600" dirty="0" err="1">
                <a:latin typeface="Calibri" pitchFamily="34" charset="0"/>
                <a:ea typeface="Verdana" pitchFamily="34" charset="0"/>
                <a:cs typeface="Calibri" pitchFamily="34" charset="0"/>
              </a:rPr>
              <a:t>Shillong</a:t>
            </a:r>
            <a:r>
              <a:rPr lang="en-US" sz="1600" dirty="0">
                <a:latin typeface="Calibri" pitchFamily="34" charset="0"/>
                <a:ea typeface="Verdana" pitchFamily="34" charset="0"/>
                <a:cs typeface="Calibri" pitchFamily="34" charset="0"/>
              </a:rPr>
              <a:t> Engineering and Management College Meghalaya, India-793101.</a:t>
            </a:r>
          </a:p>
          <a:p>
            <a:endParaRPr lang="en-US" sz="1600" dirty="0">
              <a:latin typeface="Calibri" pitchFamily="34" charset="0"/>
              <a:ea typeface="Verdana" pitchFamily="34" charset="0"/>
              <a:cs typeface="Calibri" pitchFamily="34" charset="0"/>
            </a:endParaRPr>
          </a:p>
          <a:p>
            <a:pPr marL="285750" indent="-285750">
              <a:buFont typeface="Wingdings" pitchFamily="2" charset="2"/>
              <a:buChar char="Ø"/>
            </a:pPr>
            <a:r>
              <a:rPr lang="en-US" sz="1600" dirty="0">
                <a:latin typeface="Calibri" pitchFamily="34" charset="0"/>
                <a:ea typeface="Verdana" pitchFamily="34" charset="0"/>
                <a:cs typeface="Calibri" pitchFamily="34" charset="0"/>
              </a:rPr>
              <a:t>Volume 2, Issue 4, April 2014, </a:t>
            </a:r>
            <a:r>
              <a:rPr lang="en-IN" sz="1600" dirty="0">
                <a:latin typeface="Calibri" pitchFamily="34" charset="0"/>
                <a:ea typeface="Verdana" pitchFamily="34" charset="0"/>
                <a:cs typeface="Calibri" pitchFamily="34" charset="0"/>
              </a:rPr>
              <a:t>ISSN: 2321-7782,</a:t>
            </a:r>
          </a:p>
          <a:p>
            <a:r>
              <a:rPr lang="en-US" sz="1600" dirty="0">
                <a:latin typeface="Calibri" pitchFamily="34" charset="0"/>
                <a:ea typeface="Verdana" pitchFamily="34" charset="0"/>
                <a:cs typeface="Calibri" pitchFamily="34" charset="0"/>
              </a:rPr>
              <a:t>      International Journal of Advance Research in </a:t>
            </a:r>
            <a:r>
              <a:rPr lang="en-IN" sz="1600" dirty="0">
                <a:latin typeface="Calibri" pitchFamily="34" charset="0"/>
                <a:ea typeface="Verdana" pitchFamily="34" charset="0"/>
                <a:cs typeface="Calibri" pitchFamily="34" charset="0"/>
              </a:rPr>
              <a:t>Computer Science and Management Studies.</a:t>
            </a:r>
          </a:p>
          <a:p>
            <a:r>
              <a:rPr lang="en-US" sz="1600" dirty="0">
                <a:latin typeface="Calibri" pitchFamily="34" charset="0"/>
                <a:ea typeface="Verdana" pitchFamily="34" charset="0"/>
                <a:cs typeface="Calibri" pitchFamily="34" charset="0"/>
              </a:rPr>
              <a:t>      Secured Automatic Teller Machine (ATM) and Cash Deposit Machine (CDM). </a:t>
            </a:r>
          </a:p>
          <a:p>
            <a:r>
              <a:rPr lang="en-IN" sz="1600" dirty="0">
                <a:latin typeface="Calibri" pitchFamily="34" charset="0"/>
                <a:ea typeface="Verdana" pitchFamily="34" charset="0"/>
                <a:cs typeface="Calibri" pitchFamily="34" charset="0"/>
              </a:rPr>
              <a:t>      </a:t>
            </a:r>
            <a:r>
              <a:rPr lang="en-IN" sz="1600" dirty="0" err="1">
                <a:latin typeface="Calibri" pitchFamily="34" charset="0"/>
                <a:ea typeface="Verdana" pitchFamily="34" charset="0"/>
                <a:cs typeface="Calibri" pitchFamily="34" charset="0"/>
              </a:rPr>
              <a:t>Shailesh</a:t>
            </a:r>
            <a:r>
              <a:rPr lang="en-IN" sz="1600" dirty="0">
                <a:latin typeface="Calibri" pitchFamily="34" charset="0"/>
                <a:ea typeface="Verdana" pitchFamily="34" charset="0"/>
                <a:cs typeface="Calibri" pitchFamily="34" charset="0"/>
              </a:rPr>
              <a:t> N. </a:t>
            </a:r>
            <a:r>
              <a:rPr lang="en-IN" sz="1600" dirty="0" err="1">
                <a:latin typeface="Calibri" pitchFamily="34" charset="0"/>
                <a:ea typeface="Verdana" pitchFamily="34" charset="0"/>
                <a:cs typeface="Calibri" pitchFamily="34" charset="0"/>
              </a:rPr>
              <a:t>Sisat</a:t>
            </a:r>
            <a:r>
              <a:rPr lang="en-IN" sz="1600" dirty="0">
                <a:latin typeface="Calibri" pitchFamily="34" charset="0"/>
                <a:ea typeface="Verdana" pitchFamily="34" charset="0"/>
                <a:cs typeface="Calibri" pitchFamily="34" charset="0"/>
              </a:rPr>
              <a:t>, </a:t>
            </a:r>
            <a:r>
              <a:rPr lang="en-IN" sz="1600" dirty="0" err="1">
                <a:latin typeface="Calibri" pitchFamily="34" charset="0"/>
                <a:ea typeface="Verdana" pitchFamily="34" charset="0"/>
                <a:cs typeface="Calibri" pitchFamily="34" charset="0"/>
              </a:rPr>
              <a:t>Vishwajit</a:t>
            </a:r>
            <a:r>
              <a:rPr lang="en-IN" sz="1600" dirty="0">
                <a:latin typeface="Calibri" pitchFamily="34" charset="0"/>
                <a:ea typeface="Verdana" pitchFamily="34" charset="0"/>
                <a:cs typeface="Calibri" pitchFamily="34" charset="0"/>
              </a:rPr>
              <a:t> K. </a:t>
            </a:r>
            <a:r>
              <a:rPr lang="en-IN" sz="1600" dirty="0" err="1">
                <a:latin typeface="Calibri" pitchFamily="34" charset="0"/>
                <a:ea typeface="Verdana" pitchFamily="34" charset="0"/>
                <a:cs typeface="Calibri" pitchFamily="34" charset="0"/>
              </a:rPr>
              <a:t>Barbudhe</a:t>
            </a:r>
            <a:r>
              <a:rPr lang="en-IN" sz="1600" dirty="0">
                <a:latin typeface="Calibri" pitchFamily="34" charset="0"/>
                <a:ea typeface="Verdana" pitchFamily="34" charset="0"/>
                <a:cs typeface="Calibri" pitchFamily="34" charset="0"/>
              </a:rPr>
              <a:t>, </a:t>
            </a:r>
            <a:r>
              <a:rPr lang="en-IN" sz="1600" dirty="0" err="1">
                <a:latin typeface="Calibri" pitchFamily="34" charset="0"/>
                <a:ea typeface="Verdana" pitchFamily="34" charset="0"/>
                <a:cs typeface="Calibri" pitchFamily="34" charset="0"/>
              </a:rPr>
              <a:t>Prajkta</a:t>
            </a:r>
            <a:r>
              <a:rPr lang="en-IN" sz="1600" dirty="0">
                <a:latin typeface="Calibri" pitchFamily="34" charset="0"/>
                <a:ea typeface="Verdana" pitchFamily="34" charset="0"/>
                <a:cs typeface="Calibri" pitchFamily="34" charset="0"/>
              </a:rPr>
              <a:t> S. </a:t>
            </a:r>
            <a:r>
              <a:rPr lang="en-IN" sz="1600" dirty="0" err="1">
                <a:latin typeface="Calibri" pitchFamily="34" charset="0"/>
                <a:ea typeface="Verdana" pitchFamily="34" charset="0"/>
                <a:cs typeface="Calibri" pitchFamily="34" charset="0"/>
              </a:rPr>
              <a:t>Bhopale</a:t>
            </a:r>
            <a:r>
              <a:rPr lang="en-IN" sz="1600" dirty="0">
                <a:latin typeface="Calibri" pitchFamily="34" charset="0"/>
                <a:ea typeface="Verdana" pitchFamily="34" charset="0"/>
                <a:cs typeface="Calibri" pitchFamily="34" charset="0"/>
              </a:rPr>
              <a:t>. 	</a:t>
            </a:r>
          </a:p>
          <a:p>
            <a:r>
              <a:rPr lang="en-IN" sz="1600" dirty="0">
                <a:latin typeface="Calibri" pitchFamily="34" charset="0"/>
                <a:ea typeface="Verdana" pitchFamily="34" charset="0"/>
                <a:cs typeface="Calibri" pitchFamily="34" charset="0"/>
              </a:rPr>
              <a:t>      Dept. of Electronics &amp; Telecommunication, G. H. </a:t>
            </a:r>
            <a:r>
              <a:rPr lang="en-IN" sz="1600" dirty="0" err="1">
                <a:latin typeface="Calibri" pitchFamily="34" charset="0"/>
                <a:ea typeface="Verdana" pitchFamily="34" charset="0"/>
                <a:cs typeface="Calibri" pitchFamily="34" charset="0"/>
              </a:rPr>
              <a:t>Raisoni</a:t>
            </a:r>
            <a:r>
              <a:rPr lang="en-IN" sz="1600" dirty="0">
                <a:latin typeface="Calibri" pitchFamily="34" charset="0"/>
                <a:ea typeface="Verdana" pitchFamily="34" charset="0"/>
                <a:cs typeface="Calibri" pitchFamily="34" charset="0"/>
              </a:rPr>
              <a:t> C. O. E. &amp; M., Amravati  </a:t>
            </a:r>
          </a:p>
          <a:p>
            <a:r>
              <a:rPr lang="en-IN" sz="1600" dirty="0">
                <a:latin typeface="Calibri" pitchFamily="34" charset="0"/>
                <a:ea typeface="Verdana" pitchFamily="34" charset="0"/>
                <a:cs typeface="Calibri" pitchFamily="34" charset="0"/>
              </a:rPr>
              <a:t>      Maharashtra – India. 	</a:t>
            </a:r>
          </a:p>
          <a:p>
            <a:r>
              <a:rPr lang="en-IN" sz="1600" b="1" dirty="0"/>
              <a:t> </a:t>
            </a:r>
            <a:r>
              <a:rPr lang="en-IN" sz="1600" dirty="0"/>
              <a:t>	</a:t>
            </a:r>
          </a:p>
          <a:p>
            <a:r>
              <a:rPr lang="en-IN" sz="1600" b="1" dirty="0"/>
              <a:t> </a:t>
            </a:r>
            <a:r>
              <a:rPr lang="en-IN" sz="1600" dirty="0"/>
              <a:t>	</a:t>
            </a:r>
          </a:p>
          <a:p>
            <a:r>
              <a:rPr lang="en-IN" sz="1600" b="1" dirty="0"/>
              <a:t>  </a:t>
            </a:r>
            <a:r>
              <a:rPr lang="en-US" sz="1600" b="1" dirty="0"/>
              <a:t> </a:t>
            </a:r>
            <a:r>
              <a:rPr lang="en-IN" sz="1600" dirty="0">
                <a:latin typeface="Calibri" pitchFamily="34" charset="0"/>
                <a:ea typeface="Verdana" pitchFamily="34" charset="0"/>
                <a:cs typeface="Calibri" pitchFamily="34" charset="0"/>
              </a:rPr>
              <a:t> </a:t>
            </a:r>
            <a:r>
              <a:rPr lang="en-US" sz="1600" dirty="0">
                <a:latin typeface="Calibri" pitchFamily="34" charset="0"/>
                <a:ea typeface="Verdana" pitchFamily="34" charset="0"/>
                <a:cs typeface="Calibri" pitchFamily="34" charset="0"/>
              </a:rPr>
              <a:t> </a:t>
            </a:r>
            <a:endParaRPr lang="en-IN" sz="1600" dirty="0">
              <a:latin typeface="Calibri" pitchFamily="34" charset="0"/>
              <a:ea typeface="Verdana" pitchFamily="34" charset="0"/>
              <a:cs typeface="Calibri" pitchFamily="34" charset="0"/>
            </a:endParaRPr>
          </a:p>
        </p:txBody>
      </p:sp>
    </p:spTree>
    <p:extLst>
      <p:ext uri="{BB962C8B-B14F-4D97-AF65-F5344CB8AC3E}">
        <p14:creationId xmlns:p14="http://schemas.microsoft.com/office/powerpoint/2010/main" val="1116122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6"/>
          <p:cNvPicPr preferRelativeResize="0"/>
          <p:nvPr/>
        </p:nvPicPr>
        <p:blipFill>
          <a:blip r:embed="rId3">
            <a:alphaModFix/>
          </a:blip>
          <a:stretch>
            <a:fillRect/>
          </a:stretch>
        </p:blipFill>
        <p:spPr>
          <a:xfrm>
            <a:off x="7582375" y="0"/>
            <a:ext cx="1561625" cy="1809525"/>
          </a:xfrm>
          <a:prstGeom prst="rect">
            <a:avLst/>
          </a:prstGeom>
          <a:noFill/>
          <a:ln>
            <a:noFill/>
          </a:ln>
        </p:spPr>
      </p:pic>
      <p:pic>
        <p:nvPicPr>
          <p:cNvPr id="87" name="Google Shape;87;p16"/>
          <p:cNvPicPr preferRelativeResize="0"/>
          <p:nvPr/>
        </p:nvPicPr>
        <p:blipFill>
          <a:blip r:embed="rId4">
            <a:alphaModFix/>
          </a:blip>
          <a:stretch>
            <a:fillRect/>
          </a:stretch>
        </p:blipFill>
        <p:spPr>
          <a:xfrm>
            <a:off x="0" y="0"/>
            <a:ext cx="1680624" cy="814326"/>
          </a:xfrm>
          <a:prstGeom prst="rect">
            <a:avLst/>
          </a:prstGeom>
          <a:noFill/>
          <a:ln>
            <a:noFill/>
          </a:ln>
        </p:spPr>
      </p:pic>
      <p:sp>
        <p:nvSpPr>
          <p:cNvPr id="88" name="Google Shape;88;p16"/>
          <p:cNvSpPr txBox="1"/>
          <p:nvPr/>
        </p:nvSpPr>
        <p:spPr>
          <a:xfrm>
            <a:off x="2185453" y="271105"/>
            <a:ext cx="4734600" cy="55773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u="sng" dirty="0">
                <a:latin typeface="Verdana" pitchFamily="34" charset="0"/>
                <a:ea typeface="Verdana" pitchFamily="34" charset="0"/>
              </a:rPr>
              <a:t>PROBLEM STATEMENT</a:t>
            </a:r>
            <a:endParaRPr sz="2000" b="1" u="sng" dirty="0">
              <a:latin typeface="Verdana" pitchFamily="34" charset="0"/>
              <a:ea typeface="Verdana" pitchFamily="34" charset="0"/>
            </a:endParaRPr>
          </a:p>
        </p:txBody>
      </p:sp>
      <p:sp>
        <p:nvSpPr>
          <p:cNvPr id="89" name="Google Shape;89;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8</a:t>
            </a:fld>
            <a:endParaRPr/>
          </a:p>
        </p:txBody>
      </p:sp>
      <p:sp>
        <p:nvSpPr>
          <p:cNvPr id="2" name="TextBox 1">
            <a:extLst>
              <a:ext uri="{FF2B5EF4-FFF2-40B4-BE49-F238E27FC236}">
                <a16:creationId xmlns:a16="http://schemas.microsoft.com/office/drawing/2014/main" id="{F64F3959-C536-4BF4-AD4D-617378781806}"/>
              </a:ext>
            </a:extLst>
          </p:cNvPr>
          <p:cNvSpPr txBox="1"/>
          <p:nvPr/>
        </p:nvSpPr>
        <p:spPr>
          <a:xfrm>
            <a:off x="344218" y="814325"/>
            <a:ext cx="7398494" cy="3693319"/>
          </a:xfrm>
          <a:prstGeom prst="rect">
            <a:avLst/>
          </a:prstGeom>
          <a:noFill/>
        </p:spPr>
        <p:txBody>
          <a:bodyPr wrap="square" rtlCol="0">
            <a:spAutoFit/>
          </a:bodyPr>
          <a:lstStyle/>
          <a:p>
            <a:r>
              <a:rPr lang="en-US" sz="1800" dirty="0">
                <a:solidFill>
                  <a:schemeClr val="tx1"/>
                </a:solidFill>
                <a:latin typeface="Calibri" pitchFamily="34" charset="0"/>
                <a:ea typeface="Cambria" panose="02040503050406030204" pitchFamily="18" charset="0"/>
                <a:cs typeface="Calibri" pitchFamily="34" charset="0"/>
              </a:rPr>
              <a:t>  Consider a situation that you need to view a important text file quickly and</a:t>
            </a:r>
          </a:p>
          <a:p>
            <a:r>
              <a:rPr lang="en-US" sz="1800" dirty="0">
                <a:solidFill>
                  <a:schemeClr val="tx1"/>
                </a:solidFill>
                <a:latin typeface="Calibri" pitchFamily="34" charset="0"/>
                <a:ea typeface="Cambria" panose="02040503050406030204" pitchFamily="18" charset="0"/>
                <a:cs typeface="Calibri" pitchFamily="34" charset="0"/>
              </a:rPr>
              <a:t>urgently. We have to check whether there are any mistakes in that text file. For this purpose, Notepad is very useful application. Due to Notepad application, you can not even view the file but also recorrect the mistakes that has to be solved. </a:t>
            </a:r>
          </a:p>
          <a:p>
            <a:endParaRPr lang="en-US" sz="1800" dirty="0">
              <a:solidFill>
                <a:schemeClr val="tx1"/>
              </a:solidFill>
              <a:latin typeface="Calibri" pitchFamily="34" charset="0"/>
              <a:ea typeface="Cambria" panose="02040503050406030204" pitchFamily="18" charset="0"/>
              <a:cs typeface="Calibri" pitchFamily="34" charset="0"/>
            </a:endParaRPr>
          </a:p>
          <a:p>
            <a:r>
              <a:rPr lang="en-US" sz="1800" dirty="0">
                <a:solidFill>
                  <a:schemeClr val="tx1"/>
                </a:solidFill>
                <a:latin typeface="Calibri" pitchFamily="34" charset="0"/>
                <a:ea typeface="Cambria" panose="02040503050406030204" pitchFamily="18" charset="0"/>
                <a:cs typeface="Calibri" pitchFamily="34" charset="0"/>
              </a:rPr>
              <a:t>			</a:t>
            </a:r>
            <a:r>
              <a:rPr lang="en-US" sz="2000" b="1" u="sng" dirty="0">
                <a:solidFill>
                  <a:schemeClr val="tx1"/>
                </a:solidFill>
                <a:latin typeface="Calibri" pitchFamily="34" charset="0"/>
                <a:ea typeface="Cambria" panose="02040503050406030204" pitchFamily="18" charset="0"/>
                <a:cs typeface="Calibri" pitchFamily="34" charset="0"/>
              </a:rPr>
              <a:t>Objective</a:t>
            </a:r>
            <a:r>
              <a:rPr lang="en-US" sz="1800" b="1" u="sng" dirty="0">
                <a:solidFill>
                  <a:schemeClr val="tx1"/>
                </a:solidFill>
                <a:latin typeface="Calibri" pitchFamily="34" charset="0"/>
                <a:ea typeface="Cambria" panose="02040503050406030204" pitchFamily="18" charset="0"/>
                <a:cs typeface="Calibri" pitchFamily="34" charset="0"/>
              </a:rPr>
              <a:t> </a:t>
            </a:r>
          </a:p>
          <a:p>
            <a:r>
              <a:rPr lang="en-US" sz="1800" dirty="0">
                <a:solidFill>
                  <a:schemeClr val="tx1"/>
                </a:solidFill>
                <a:latin typeface="Calibri" pitchFamily="34" charset="0"/>
                <a:ea typeface="Cambria" panose="02040503050406030204" pitchFamily="18" charset="0"/>
                <a:cs typeface="Calibri" pitchFamily="34" charset="0"/>
              </a:rPr>
              <a:t>The main objective was to study Java programming by developing a</a:t>
            </a:r>
          </a:p>
          <a:p>
            <a:r>
              <a:rPr lang="en-US" sz="1800" dirty="0">
                <a:solidFill>
                  <a:schemeClr val="tx1"/>
                </a:solidFill>
                <a:latin typeface="Calibri" pitchFamily="34" charset="0"/>
                <a:ea typeface="Cambria" panose="02040503050406030204" pitchFamily="18" charset="0"/>
                <a:cs typeface="Calibri" pitchFamily="34" charset="0"/>
              </a:rPr>
              <a:t>notepad. A notepad i.e. a text-editor is a computer program that lets a user enter,</a:t>
            </a:r>
          </a:p>
          <a:p>
            <a:r>
              <a:rPr lang="en-US" sz="1800" dirty="0">
                <a:solidFill>
                  <a:schemeClr val="tx1"/>
                </a:solidFill>
                <a:latin typeface="Calibri" pitchFamily="34" charset="0"/>
                <a:ea typeface="Cambria" panose="02040503050406030204" pitchFamily="18" charset="0"/>
                <a:cs typeface="Calibri" pitchFamily="34" charset="0"/>
              </a:rPr>
              <a:t>change, store, and usually print text (characters and numbers).</a:t>
            </a:r>
            <a:endParaRPr lang="en-US" sz="1800" b="1" dirty="0">
              <a:solidFill>
                <a:schemeClr val="tx1"/>
              </a:solidFill>
              <a:latin typeface="Calibri" pitchFamily="34" charset="0"/>
              <a:cs typeface="Calibri" pitchFamily="34" charset="0"/>
            </a:endParaRPr>
          </a:p>
          <a:p>
            <a:endParaRPr lang="en-US" sz="1800" b="1" dirty="0">
              <a:solidFill>
                <a:schemeClr val="tx1"/>
              </a:solidFill>
              <a:latin typeface="Calibri" pitchFamily="34" charset="0"/>
              <a:cs typeface="Calibri" pitchFamily="34" charset="0"/>
            </a:endParaRPr>
          </a:p>
          <a:p>
            <a:endParaRPr lang="en-IN" sz="1800" dirty="0">
              <a:solidFill>
                <a:schemeClr val="tx1"/>
              </a:solidFill>
              <a:latin typeface="Calibri" pitchFamily="34" charset="0"/>
              <a:cs typeface="Calibri" pitchFamily="34" charset="0"/>
            </a:endParaRPr>
          </a:p>
        </p:txBody>
      </p:sp>
      <p:sp>
        <p:nvSpPr>
          <p:cNvPr id="8" name="Google Shape;58;p13"/>
          <p:cNvSpPr txBox="1"/>
          <p:nvPr/>
        </p:nvSpPr>
        <p:spPr>
          <a:xfrm>
            <a:off x="2185453" y="4446569"/>
            <a:ext cx="4141618" cy="5693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2400" b="1" dirty="0">
              <a:solidFill>
                <a:schemeClr val="dk1"/>
              </a:solidFill>
              <a:latin typeface="Verdana" pitchFamily="34" charset="0"/>
              <a:ea typeface="Verdana" pitchFamily="34" charset="0"/>
            </a:endParaRPr>
          </a:p>
          <a:p>
            <a:pPr marL="0" lvl="0" indent="0" algn="ctr" rtl="0">
              <a:spcBef>
                <a:spcPts val="0"/>
              </a:spcBef>
              <a:spcAft>
                <a:spcPts val="0"/>
              </a:spcAft>
              <a:buClr>
                <a:schemeClr val="dk1"/>
              </a:buClr>
              <a:buSzPts val="1100"/>
              <a:buFont typeface="Arial"/>
              <a:buNone/>
            </a:pPr>
            <a:r>
              <a:rPr lang="en" sz="1100" b="1" dirty="0">
                <a:solidFill>
                  <a:schemeClr val="dk1"/>
                </a:solidFill>
                <a:latin typeface="Verdana" pitchFamily="34" charset="0"/>
                <a:ea typeface="Verdana" pitchFamily="34" charset="0"/>
              </a:rPr>
              <a:t>DEPARTMENT OF INFORMATION TECHNOLOGY</a:t>
            </a:r>
            <a:endParaRPr sz="1100" b="1" dirty="0">
              <a:latin typeface="Verdana" pitchFamily="34" charset="0"/>
              <a:ea typeface="Verdana"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7582375" y="0"/>
            <a:ext cx="1561625" cy="1809525"/>
          </a:xfrm>
          <a:prstGeom prst="rect">
            <a:avLst/>
          </a:prstGeom>
          <a:noFill/>
          <a:ln>
            <a:noFill/>
          </a:ln>
        </p:spPr>
      </p:pic>
      <p:pic>
        <p:nvPicPr>
          <p:cNvPr id="96" name="Google Shape;96;p17"/>
          <p:cNvPicPr preferRelativeResize="0"/>
          <p:nvPr/>
        </p:nvPicPr>
        <p:blipFill>
          <a:blip r:embed="rId4">
            <a:alphaModFix/>
          </a:blip>
          <a:stretch>
            <a:fillRect/>
          </a:stretch>
        </p:blipFill>
        <p:spPr>
          <a:xfrm>
            <a:off x="0" y="0"/>
            <a:ext cx="1680624" cy="814326"/>
          </a:xfrm>
          <a:prstGeom prst="rect">
            <a:avLst/>
          </a:prstGeom>
          <a:noFill/>
          <a:ln>
            <a:noFill/>
          </a:ln>
        </p:spPr>
      </p:pic>
      <p:sp>
        <p:nvSpPr>
          <p:cNvPr id="100" name="Google Shape;10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9</a:t>
            </a:fld>
            <a:endParaRPr/>
          </a:p>
        </p:txBody>
      </p:sp>
      <p:sp>
        <p:nvSpPr>
          <p:cNvPr id="130" name="Google Shape;58;p13"/>
          <p:cNvSpPr txBox="1"/>
          <p:nvPr/>
        </p:nvSpPr>
        <p:spPr>
          <a:xfrm>
            <a:off x="2481944" y="4368839"/>
            <a:ext cx="4141618" cy="5693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2400" b="1" dirty="0">
              <a:solidFill>
                <a:schemeClr val="dk1"/>
              </a:solidFill>
              <a:latin typeface="Verdana" pitchFamily="34" charset="0"/>
              <a:ea typeface="Verdana" pitchFamily="34" charset="0"/>
            </a:endParaRPr>
          </a:p>
          <a:p>
            <a:pPr marL="0" lvl="0" indent="0" algn="ctr" rtl="0">
              <a:spcBef>
                <a:spcPts val="0"/>
              </a:spcBef>
              <a:spcAft>
                <a:spcPts val="0"/>
              </a:spcAft>
              <a:buClr>
                <a:schemeClr val="dk1"/>
              </a:buClr>
              <a:buSzPts val="1100"/>
              <a:buFont typeface="Arial"/>
              <a:buNone/>
            </a:pPr>
            <a:r>
              <a:rPr lang="en" sz="1100" b="1" dirty="0">
                <a:solidFill>
                  <a:schemeClr val="dk1"/>
                </a:solidFill>
                <a:latin typeface="Verdana" pitchFamily="34" charset="0"/>
                <a:ea typeface="Verdana" pitchFamily="34" charset="0"/>
              </a:rPr>
              <a:t>DEPARTMENT OF INFORMATION TECHNOLOGY</a:t>
            </a:r>
            <a:endParaRPr sz="1100" b="1" dirty="0">
              <a:latin typeface="Verdana" pitchFamily="34" charset="0"/>
              <a:ea typeface="Verdana" pitchFamily="34" charset="0"/>
            </a:endParaRPr>
          </a:p>
        </p:txBody>
      </p:sp>
      <p:sp>
        <p:nvSpPr>
          <p:cNvPr id="3" name="Rectangle 2"/>
          <p:cNvSpPr/>
          <p:nvPr/>
        </p:nvSpPr>
        <p:spPr>
          <a:xfrm>
            <a:off x="3246573" y="188585"/>
            <a:ext cx="2085828" cy="400110"/>
          </a:xfrm>
          <a:prstGeom prst="rect">
            <a:avLst/>
          </a:prstGeom>
        </p:spPr>
        <p:txBody>
          <a:bodyPr wrap="none">
            <a:spAutoFit/>
          </a:bodyPr>
          <a:lstStyle/>
          <a:p>
            <a:pPr lvl="0" algn="ctr"/>
            <a:r>
              <a:rPr lang="en-US" sz="2000" b="1" u="sng" dirty="0">
                <a:latin typeface="Verdana" pitchFamily="34" charset="0"/>
                <a:ea typeface="Verdana" pitchFamily="34" charset="0"/>
              </a:rPr>
              <a:t>	FLOW CHART</a:t>
            </a:r>
            <a:endParaRPr lang="en-IN" sz="2000" b="1" u="sng" dirty="0">
              <a:latin typeface="Verdana" pitchFamily="34" charset="0"/>
              <a:ea typeface="Verdana" pitchFamily="34" charset="0"/>
            </a:endParaRPr>
          </a:p>
        </p:txBody>
      </p:sp>
      <p:pic>
        <p:nvPicPr>
          <p:cNvPr id="47" name="Picture 46">
            <a:extLst>
              <a:ext uri="{FF2B5EF4-FFF2-40B4-BE49-F238E27FC236}">
                <a16:creationId xmlns:a16="http://schemas.microsoft.com/office/drawing/2014/main" id="{88BDCBDD-21D1-40B7-A185-79CFD848BA84}"/>
              </a:ext>
            </a:extLst>
          </p:cNvPr>
          <p:cNvPicPr>
            <a:picLocks noChangeAspect="1"/>
          </p:cNvPicPr>
          <p:nvPr/>
        </p:nvPicPr>
        <p:blipFill>
          <a:blip r:embed="rId5"/>
          <a:srcRect/>
          <a:stretch/>
        </p:blipFill>
        <p:spPr>
          <a:xfrm>
            <a:off x="1562986" y="1068048"/>
            <a:ext cx="5790191" cy="3263406"/>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1289</TotalTime>
  <Words>1146</Words>
  <Application>Microsoft Office PowerPoint</Application>
  <PresentationFormat>On-screen Show (16:9)</PresentationFormat>
  <Paragraphs>202</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Aparajita</vt:lpstr>
      <vt:lpstr>Arial</vt:lpstr>
      <vt:lpstr>Calibri</vt:lpstr>
      <vt:lpstr>Verdana</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Vijayalaxmi</dc:creator>
  <cp:lastModifiedBy>Prasad Kashid</cp:lastModifiedBy>
  <cp:revision>67</cp:revision>
  <dcterms:modified xsi:type="dcterms:W3CDTF">2022-02-04T10:42:27Z</dcterms:modified>
</cp:coreProperties>
</file>